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Roboto" panose="02000000000000000000" pitchFamily="2" charset="0"/>
      <p:regular r:id="rId17"/>
      <p:bold r:id="rId18"/>
    </p:embeddedFont>
    <p:embeddedFont>
      <p:font typeface="Roboto Medium" panose="02000000000000000000" pitchFamily="2"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756" autoAdjust="0"/>
  </p:normalViewPr>
  <p:slideViewPr>
    <p:cSldViewPr snapToGrid="0" snapToObjects="1">
      <p:cViewPr varScale="1">
        <p:scale>
          <a:sx n="68" d="100"/>
          <a:sy n="68" d="100"/>
        </p:scale>
        <p:origin x="16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150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Hello các bạn và thầy hôm nay mình thiết trình về Hệ thống quản lý lúa gạo: WinForms</a:t>
            </a:r>
          </a:p>
          <a:p>
            <a:r>
              <a:rPr lang="vi-VN" dirty="0"/>
              <a:t>Bài thuyết trình này giới thiệu Hệ thống Quản lý Gạo toàn diện của chúng tôi, được phát triển trên nền tảng C# WinForms. Được thiết kế để đạt hiệu quả và dễ sử dụng, hệ thống này hợp lý hóa toàn bộ quy trình kinh doanh gạo, từ quản lý kho đến bán hàng.</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Ưu điểm &amp; Kết luận của hệ thống</a:t>
            </a:r>
          </a:p>
          <a:p>
            <a:r>
              <a:rPr lang="vi-VN" dirty="0"/>
              <a:t>Giao diện hiện đại và thân thiện với người dùngThiết kế đẹp mắt đảm bảo khả năng điều hướng trực quan và dễ sử dụng.Quy trình bán hàng tự độngHợp lý hóa các giao dịch, giảm thiểu công sức thủ công và các lỗi tiềm ẩn.Giảm thiểu lỗi và tiết kiệm thời gianGiảm thiểu sai sót và rút ngắn đáng kể thời gian vận hành.Lưu trữ dữ liệu có tổ chứcĐảm bảo quản lý khoa học và an toàn mọi dữ liệu kinh doanh.Quản lý hàng tồn kho, hóa đơn và nhân sự hiệu quả. Cảm ơn thầy và các bạn đã lắng nghe </a:t>
            </a:r>
          </a:p>
          <a:p>
            <a:r>
              <a:rPr lang="vi-VN" b="1" dirty="0"/>
              <a:t>Câu hỏi 1:</a:t>
            </a:r>
          </a:p>
          <a:p>
            <a:r>
              <a:rPr lang="vi-VN" b="1" dirty="0"/>
              <a:t>Hệ thống Quản lý &amp; Bán Lúa giúp ích gì cho cửa hàng hoặc doanh nghiệp?</a:t>
            </a:r>
            <a:endParaRPr lang="vi-VN" dirty="0"/>
          </a:p>
          <a:p>
            <a:r>
              <a:rPr lang="vi-VN" b="1" dirty="0"/>
              <a:t>Trả lời:</a:t>
            </a:r>
            <a:br>
              <a:rPr lang="vi-VN" dirty="0"/>
            </a:br>
            <a:r>
              <a:rPr lang="vi-VN" dirty="0"/>
              <a:t>Hệ thống giúp quản lý kho lúa, hoá đơn, khách hàng và nhà cung cấp một cách tự động, giảm sai sót và tiết kiệm thời gian so với ghi chép thủ công.</a:t>
            </a:r>
          </a:p>
          <a:p>
            <a:r>
              <a:rPr lang="vi-VN" b="1" dirty="0"/>
              <a:t>Câu hỏi 2:</a:t>
            </a:r>
          </a:p>
          <a:p>
            <a:r>
              <a:rPr lang="vi-VN" b="1" dirty="0"/>
              <a:t>Tại sao cần có chức năng đăng nhập?</a:t>
            </a:r>
            <a:endParaRPr lang="vi-VN" dirty="0"/>
          </a:p>
          <a:p>
            <a:r>
              <a:rPr lang="vi-VN" b="1" dirty="0"/>
              <a:t>Trả lời:</a:t>
            </a:r>
            <a:br>
              <a:rPr lang="vi-VN" dirty="0"/>
            </a:br>
            <a:r>
              <a:rPr lang="vi-VN" dirty="0"/>
              <a:t>Đăng nhập giúp bảo mật hệ thống, ngăn người không có quyền truy cập, đồng thời phân quyền giữa admin và nhân viên.</a:t>
            </a:r>
          </a:p>
          <a:p>
            <a:r>
              <a:rPr lang="vi-VN" b="1" dirty="0"/>
              <a:t>Câu hỏi 3:</a:t>
            </a:r>
          </a:p>
          <a:p>
            <a:r>
              <a:rPr lang="vi-VN" b="1" dirty="0"/>
              <a:t>Chức năng quan trọng nhất trong hệ thống là gì?</a:t>
            </a:r>
            <a:endParaRPr lang="vi-VN" dirty="0"/>
          </a:p>
          <a:p>
            <a:r>
              <a:rPr lang="vi-VN" b="1" dirty="0"/>
              <a:t>Trả lời:</a:t>
            </a:r>
            <a:br>
              <a:rPr lang="vi-VN" dirty="0"/>
            </a:br>
            <a:r>
              <a:rPr lang="vi-VN" dirty="0"/>
              <a:t>Chức năng quan trọng nhất là </a:t>
            </a:r>
            <a:r>
              <a:rPr lang="vi-VN" b="1" dirty="0"/>
              <a:t>Rice Storage</a:t>
            </a:r>
            <a:r>
              <a:rPr lang="vi-VN" dirty="0"/>
              <a:t>, rét to ge  vì nó quản lý toàn bộ thông tin lúa trong kho—gồm tên lúa, số lượng, giá và nhà cung cấp—ảnh hưởng trực tiếp đến bán hàng và nhập hàng.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Tổng quan về hệ thống:</a:t>
            </a:r>
          </a:p>
          <a:p>
            <a:r>
              <a:rPr lang="vi-VN" dirty="0"/>
              <a:t> Tinh giản hoạt động kinh doanh gạo của bạn . </a:t>
            </a:r>
          </a:p>
          <a:p>
            <a:r>
              <a:rPr lang="vi-VN" dirty="0"/>
              <a:t>Quản lý hàng tồn kho.</a:t>
            </a:r>
          </a:p>
          <a:p>
            <a:r>
              <a:rPr lang="vi-VN" dirty="0"/>
              <a:t> Theo dõi hiệu quả tất cả các loại gạo, số lượng và giá cả trong kho của bạn.</a:t>
            </a:r>
          </a:p>
          <a:p>
            <a:r>
              <a:rPr lang="vi-VN" dirty="0"/>
              <a:t>Quan hệ khách hàng và nhà cung cấpLưu giữ hồ sơ chi tiết cho cả khách hàng và nhà cung cấp chính.Bán hàng &amp; Lập hoá đơnTạo và quản lý hóa đơn bán hàng, đảm bảo giao dịch chính xác.Kiểm soát nhân viên và quyền truy cậpQuản lý thông tin nhân viên, thông tin đăng nhập và quyền dựa trên vai trò.Mục tiêu chính của chúng tôi là cung cấp khả năng tự động hóa, độ chính xác và trải nghiệm người dùng trực quan để hỗ trợ hoạt động của bạn.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Truy</a:t>
            </a:r>
            <a:r>
              <a:rPr lang="en-US" dirty="0"/>
              <a:t> </a:t>
            </a:r>
            <a:r>
              <a:rPr lang="en-US" dirty="0" err="1"/>
              <a:t>cập</a:t>
            </a:r>
            <a:r>
              <a:rPr lang="en-US" dirty="0"/>
              <a:t> an </a:t>
            </a:r>
            <a:r>
              <a:rPr lang="en-US" dirty="0" err="1"/>
              <a:t>toàn</a:t>
            </a:r>
            <a:r>
              <a:rPr lang="en-US" dirty="0"/>
              <a:t>: Giao </a:t>
            </a:r>
            <a:r>
              <a:rPr lang="en-US" dirty="0" err="1"/>
              <a:t>diện</a:t>
            </a:r>
            <a:r>
              <a:rPr lang="en-US" dirty="0"/>
              <a:t> </a:t>
            </a:r>
            <a:r>
              <a:rPr lang="en-US" dirty="0" err="1"/>
              <a:t>đăng</a:t>
            </a:r>
            <a:r>
              <a:rPr lang="en-US" dirty="0"/>
              <a:t> </a:t>
            </a:r>
            <a:r>
              <a:rPr lang="en-US" dirty="0" err="1"/>
              <a:t>nhập</a:t>
            </a:r>
            <a:endParaRPr lang="vi-VN" dirty="0"/>
          </a:p>
          <a:p>
            <a:r>
              <a:rPr lang="vi-VN" dirty="0"/>
              <a:t>Xác thực người dùngNgười dùng nhập tên người dùng và mật khẩu riêng của họ.Nút chuyển đổi tiện lợi cho phép người dùng hiển thị hoặc ẩn mật khẩu để bảo mật và dễ nhập.Đăng nhập thành công sẽ kích hoạt thông báo "Đăng nhập thành công".Sau khi xác thực, hệ thống sẽ tự động chuyển hướng đến Biểu mẫu chính.Giao diện này đảm bảo quyền truy cập an toàn trong khi vẫn duy trì trải nghiệm thân thiện với người dùng.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Biểu</a:t>
            </a:r>
            <a:r>
              <a:rPr lang="en-US" dirty="0"/>
              <a:t> </a:t>
            </a:r>
            <a:r>
              <a:rPr lang="en-US" dirty="0" err="1"/>
              <a:t>mẫu</a:t>
            </a:r>
            <a:r>
              <a:rPr lang="en-US" dirty="0"/>
              <a:t> </a:t>
            </a:r>
            <a:r>
              <a:rPr lang="en-US" dirty="0" err="1"/>
              <a:t>chính</a:t>
            </a:r>
            <a:r>
              <a:rPr lang="en-US" dirty="0"/>
              <a:t>: </a:t>
            </a:r>
            <a:r>
              <a:rPr lang="en-US" dirty="0" err="1"/>
              <a:t>Trung</a:t>
            </a:r>
            <a:r>
              <a:rPr lang="en-US" dirty="0"/>
              <a:t> </a:t>
            </a:r>
            <a:r>
              <a:rPr lang="en-US" dirty="0" err="1"/>
              <a:t>tâm</a:t>
            </a:r>
            <a:r>
              <a:rPr lang="en-US" dirty="0"/>
              <a:t> </a:t>
            </a:r>
            <a:r>
              <a:rPr lang="en-US" dirty="0" err="1"/>
              <a:t>chỉ</a:t>
            </a:r>
            <a:r>
              <a:rPr lang="en-US" dirty="0"/>
              <a:t> </a:t>
            </a:r>
            <a:r>
              <a:rPr lang="en-US" dirty="0" err="1"/>
              <a:t>huy</a:t>
            </a:r>
            <a:r>
              <a:rPr lang="en-US" dirty="0"/>
              <a:t> </a:t>
            </a:r>
            <a:r>
              <a:rPr lang="en-US" dirty="0" err="1"/>
              <a:t>trung</a:t>
            </a:r>
            <a:r>
              <a:rPr lang="en-US" dirty="0"/>
              <a:t> </a:t>
            </a:r>
            <a:r>
              <a:rPr lang="en-US" dirty="0" err="1"/>
              <a:t>tâm</a:t>
            </a:r>
            <a:r>
              <a:rPr lang="en-US" dirty="0"/>
              <a:t> </a:t>
            </a:r>
            <a:r>
              <a:rPr lang="en-US" dirty="0" err="1"/>
              <a:t>của</a:t>
            </a:r>
            <a:r>
              <a:rPr lang="en-US" dirty="0"/>
              <a:t> </a:t>
            </a:r>
            <a:r>
              <a:rPr lang="en-US" dirty="0" err="1"/>
              <a:t>bạn</a:t>
            </a:r>
            <a:endParaRPr lang="vi-VN" dirty="0"/>
          </a:p>
          <a:p>
            <a:r>
              <a:rPr lang="vi-VN" dirty="0"/>
              <a:t>Điều hướng trực quanBiểu mẫu chính cung cấp điểm vào hệ thống rõ ràng và thân thiện.Tin nhắn "Chào mừng, Quản trị viên" được cá nhân hóa sẽ chào đón người dùng đã đăng nhập.Menu bên trái được sắp xếp hợp lý giúp truy cập nhanh vào tất cả các chức năng cốt lõi.Thiết kế ưu tiên sự rõ ràng, khả năng điều hướng trực quan và dễ vận hành, cung cấp các công cụ thiết yếu ngay trong tầm tay bạn.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Bảo</a:t>
            </a:r>
            <a:r>
              <a:rPr lang="en-US" dirty="0"/>
              <a:t> </a:t>
            </a:r>
            <a:r>
              <a:rPr lang="en-US" dirty="0" err="1"/>
              <a:t>quản</a:t>
            </a:r>
            <a:r>
              <a:rPr lang="en-US" dirty="0"/>
              <a:t> </a:t>
            </a:r>
            <a:r>
              <a:rPr lang="en-US" dirty="0" err="1"/>
              <a:t>gạo</a:t>
            </a:r>
            <a:r>
              <a:rPr lang="en-US" dirty="0"/>
              <a:t>: </a:t>
            </a:r>
            <a:r>
              <a:rPr lang="en-US" dirty="0" err="1"/>
              <a:t>Kiểm</a:t>
            </a:r>
            <a:r>
              <a:rPr lang="en-US" dirty="0"/>
              <a:t> </a:t>
            </a:r>
            <a:r>
              <a:rPr lang="en-US" dirty="0" err="1"/>
              <a:t>soát</a:t>
            </a:r>
            <a:r>
              <a:rPr lang="en-US" dirty="0"/>
              <a:t> </a:t>
            </a:r>
            <a:r>
              <a:rPr lang="en-US" dirty="0" err="1"/>
              <a:t>tồn</a:t>
            </a:r>
            <a:r>
              <a:rPr lang="en-US" dirty="0"/>
              <a:t> </a:t>
            </a:r>
            <a:r>
              <a:rPr lang="en-US" dirty="0" err="1"/>
              <a:t>kho</a:t>
            </a:r>
            <a:r>
              <a:rPr lang="en-US" dirty="0"/>
              <a:t> </a:t>
            </a:r>
            <a:r>
              <a:rPr lang="en-US" dirty="0" err="1"/>
              <a:t>toàn</a:t>
            </a:r>
            <a:r>
              <a:rPr lang="en-US" dirty="0"/>
              <a:t> </a:t>
            </a:r>
            <a:r>
              <a:rPr lang="en-US" dirty="0" err="1"/>
              <a:t>diện</a:t>
            </a:r>
            <a:endParaRPr lang="vi-VN" dirty="0"/>
          </a:p>
          <a:p>
            <a:r>
              <a:rPr lang="vi-VN" dirty="0"/>
              <a:t>Mô-đun Lưu trữ Gạo là trung tâm chuyên dụng để quản lý tất cả thông tin chi tiết về kho gạo. Màn hình quan trọng này đảm bảo mức tồn kho chính xác và hoạt động kho hiệu quả</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Hành</a:t>
            </a:r>
            <a:r>
              <a:rPr lang="en-US" dirty="0"/>
              <a:t> </a:t>
            </a:r>
            <a:r>
              <a:rPr lang="en-US" dirty="0" err="1"/>
              <a:t>động</a:t>
            </a:r>
            <a:r>
              <a:rPr lang="en-US" dirty="0"/>
              <a:t> </a:t>
            </a:r>
            <a:r>
              <a:rPr lang="en-US" dirty="0" err="1"/>
              <a:t>quản</a:t>
            </a:r>
            <a:r>
              <a:rPr lang="en-US" dirty="0"/>
              <a:t> </a:t>
            </a:r>
            <a:r>
              <a:rPr lang="en-US" dirty="0" err="1"/>
              <a:t>lý</a:t>
            </a:r>
            <a:r>
              <a:rPr lang="en-US" dirty="0"/>
              <a:t> </a:t>
            </a:r>
            <a:r>
              <a:rPr lang="en-US" dirty="0" err="1"/>
              <a:t>khoảng</a:t>
            </a:r>
            <a:r>
              <a:rPr lang="en-US" dirty="0"/>
              <a:t> </a:t>
            </a:r>
            <a:r>
              <a:rPr lang="en-US" dirty="0" err="1"/>
              <a:t>không</a:t>
            </a:r>
            <a:r>
              <a:rPr lang="en-US" dirty="0"/>
              <a:t> </a:t>
            </a:r>
            <a:r>
              <a:rPr lang="en-US" dirty="0" err="1"/>
              <a:t>quảng</a:t>
            </a:r>
            <a:r>
              <a:rPr lang="en-US" dirty="0"/>
              <a:t> </a:t>
            </a:r>
            <a:r>
              <a:rPr lang="en-US" dirty="0" err="1"/>
              <a:t>cáo</a:t>
            </a:r>
            <a:r>
              <a:rPr lang="en-US" dirty="0"/>
              <a:t> </a:t>
            </a:r>
            <a:r>
              <a:rPr lang="en-US" dirty="0" err="1"/>
              <a:t>động</a:t>
            </a:r>
            <a:endParaRPr lang="vi-VN" dirty="0"/>
          </a:p>
          <a:p>
            <a:r>
              <a:rPr lang="en-US" dirty="0" err="1"/>
              <a:t>Thêm</a:t>
            </a:r>
            <a:r>
              <a:rPr lang="en-US" dirty="0"/>
              <a:t> </a:t>
            </a:r>
            <a:r>
              <a:rPr lang="en-US" dirty="0" err="1"/>
              <a:t>hàng</a:t>
            </a:r>
            <a:r>
              <a:rPr lang="en-US" dirty="0"/>
              <a:t> </a:t>
            </a:r>
            <a:r>
              <a:rPr lang="en-US" dirty="0" err="1"/>
              <a:t>mới</a:t>
            </a:r>
            <a:endParaRPr lang="vi-VN" dirty="0"/>
          </a:p>
          <a:p>
            <a:r>
              <a:rPr lang="en-US" dirty="0" err="1"/>
              <a:t>Chỉnh</a:t>
            </a:r>
            <a:r>
              <a:rPr lang="en-US" dirty="0"/>
              <a:t> </a:t>
            </a:r>
            <a:r>
              <a:rPr lang="en-US" dirty="0" err="1"/>
              <a:t>sửa</a:t>
            </a:r>
            <a:r>
              <a:rPr lang="en-US" dirty="0"/>
              <a:t> </a:t>
            </a:r>
            <a:r>
              <a:rPr lang="en-US" dirty="0" err="1"/>
              <a:t>thông</a:t>
            </a:r>
            <a:r>
              <a:rPr lang="en-US" dirty="0"/>
              <a:t> tin</a:t>
            </a:r>
            <a:endParaRPr lang="vi-VN" dirty="0"/>
          </a:p>
          <a:p>
            <a:r>
              <a:rPr lang="en-US" dirty="0" err="1"/>
              <a:t>Xóa</a:t>
            </a:r>
            <a:r>
              <a:rPr lang="en-US" dirty="0"/>
              <a:t> </a:t>
            </a:r>
            <a:r>
              <a:rPr lang="en-US" dirty="0" err="1"/>
              <a:t>bản</a:t>
            </a:r>
            <a:r>
              <a:rPr lang="en-US" dirty="0"/>
              <a:t> </a:t>
            </a:r>
            <a:r>
              <a:rPr lang="en-US" dirty="0" err="1"/>
              <a:t>ghi</a:t>
            </a:r>
            <a:endParaRPr lang="vi-VN" dirty="0"/>
          </a:p>
          <a:p>
            <a:r>
              <a:rPr lang="en-US" dirty="0" err="1"/>
              <a:t>Làm</a:t>
            </a:r>
            <a:r>
              <a:rPr lang="en-US" dirty="0"/>
              <a:t> </a:t>
            </a:r>
            <a:r>
              <a:rPr lang="en-US" dirty="0" err="1"/>
              <a:t>mới</a:t>
            </a:r>
            <a:r>
              <a:rPr lang="en-US" dirty="0"/>
              <a:t> </a:t>
            </a:r>
            <a:r>
              <a:rPr lang="en-US" dirty="0" err="1"/>
              <a:t>dữ</a:t>
            </a:r>
            <a:r>
              <a:rPr lang="en-US" dirty="0"/>
              <a:t> </a:t>
            </a:r>
            <a:r>
              <a:rPr lang="en-US" dirty="0" err="1"/>
              <a:t>liệu</a:t>
            </a:r>
            <a:endParaRPr lang="vi-VN" dirty="0"/>
          </a:p>
          <a:p>
            <a:r>
              <a:rPr lang="vi-VN" dirty="0"/>
              <a:t>Lưu thay đổi</a:t>
            </a:r>
          </a:p>
          <a:p>
            <a:r>
              <a:rPr lang="en-US" dirty="0" err="1"/>
              <a:t>Hủy</a:t>
            </a:r>
            <a:r>
              <a:rPr lang="en-US" dirty="0"/>
              <a:t> </a:t>
            </a:r>
            <a:r>
              <a:rPr lang="en-US" dirty="0" err="1"/>
              <a:t>thao</a:t>
            </a:r>
            <a:r>
              <a:rPr lang="en-US" dirty="0"/>
              <a:t> </a:t>
            </a:r>
            <a:r>
              <a:rPr lang="en-US" dirty="0" err="1"/>
              <a:t>tác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Quản lý hóa đơn: Xử lý bán hàng hợp lý</a:t>
            </a:r>
          </a:p>
          <a:p>
            <a:r>
              <a:rPr lang="en-US" dirty="0"/>
              <a:t>Thanh </a:t>
            </a:r>
            <a:r>
              <a:rPr lang="en-US" dirty="0" err="1"/>
              <a:t>toán</a:t>
            </a:r>
            <a:r>
              <a:rPr lang="en-US" dirty="0"/>
              <a:t> </a:t>
            </a:r>
            <a:r>
              <a:rPr lang="en-US" dirty="0" err="1"/>
              <a:t>dễ</a:t>
            </a:r>
            <a:r>
              <a:rPr lang="en-US" dirty="0"/>
              <a:t> </a:t>
            </a:r>
            <a:r>
              <a:rPr lang="en-US" dirty="0" err="1"/>
              <a:t>dàng</a:t>
            </a:r>
            <a:endParaRPr lang="vi-VN" dirty="0"/>
          </a:p>
          <a:p>
            <a:r>
              <a:rPr lang="vi-VN" dirty="0"/>
              <a:t>Mô-đun Involce của chúng tôi đơn giản hóa quy trình bán hàng, cho phép xử lý giao dịch nhanh chóng và chính xác.</a:t>
            </a:r>
          </a:p>
          <a:p>
            <a:r>
              <a:rPr lang="vi-VN" dirty="0"/>
              <a:t>Tạo hóa đơn  mới </a:t>
            </a:r>
          </a:p>
          <a:p>
            <a:r>
              <a:rPr lang="vi-VN" dirty="0"/>
              <a:t>Lựa chọn khách hàng </a:t>
            </a:r>
          </a:p>
          <a:p>
            <a:r>
              <a:rPr lang="vi-VN" dirty="0"/>
              <a:t>Tính toán tổng tự động</a:t>
            </a:r>
          </a:p>
          <a:p>
            <a:r>
              <a:rPr lang="vi-VN" dirty="0"/>
              <a:t>Lưu và in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Mối</a:t>
            </a:r>
            <a:r>
              <a:rPr lang="en-US" dirty="0"/>
              <a:t> </a:t>
            </a:r>
            <a:r>
              <a:rPr lang="en-US" dirty="0" err="1"/>
              <a:t>quan</a:t>
            </a:r>
            <a:r>
              <a:rPr lang="en-US" dirty="0"/>
              <a:t> </a:t>
            </a:r>
            <a:r>
              <a:rPr lang="en-US" dirty="0" err="1"/>
              <a:t>hệ</a:t>
            </a:r>
            <a:r>
              <a:rPr lang="en-US" dirty="0"/>
              <a:t> </a:t>
            </a:r>
            <a:r>
              <a:rPr lang="en-US" dirty="0" err="1"/>
              <a:t>chính</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Nhà</a:t>
            </a:r>
            <a:r>
              <a:rPr lang="en-US" dirty="0"/>
              <a:t> </a:t>
            </a:r>
            <a:r>
              <a:rPr lang="en-US" dirty="0" err="1"/>
              <a:t>cung</a:t>
            </a:r>
            <a:r>
              <a:rPr lang="en-US" dirty="0"/>
              <a:t> </a:t>
            </a:r>
            <a:r>
              <a:rPr lang="en-US" dirty="0" err="1"/>
              <a:t>cấp</a:t>
            </a:r>
            <a:endParaRPr lang="vi-VN" dirty="0"/>
          </a:p>
          <a:p>
            <a:r>
              <a:rPr lang="vi-VN" dirty="0"/>
              <a:t>Quản lý nhà cung cấp </a:t>
            </a:r>
          </a:p>
          <a:p>
            <a:r>
              <a:rPr lang="vi-VN" dirty="0"/>
              <a:t>Quản lý khách hàng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Quản</a:t>
            </a:r>
            <a:r>
              <a:rPr lang="en-US" dirty="0"/>
              <a:t> </a:t>
            </a:r>
            <a:r>
              <a:rPr lang="en-US" dirty="0" err="1"/>
              <a:t>lý</a:t>
            </a:r>
            <a:r>
              <a:rPr lang="en-US" dirty="0"/>
              <a:t> </a:t>
            </a:r>
            <a:r>
              <a:rPr lang="en-US" dirty="0" err="1"/>
              <a:t>nhân</a:t>
            </a:r>
            <a:r>
              <a:rPr lang="en-US" dirty="0"/>
              <a:t> </a:t>
            </a:r>
            <a:r>
              <a:rPr lang="en-US" dirty="0" err="1"/>
              <a:t>viên</a:t>
            </a:r>
            <a:r>
              <a:rPr lang="en-US" dirty="0"/>
              <a:t>: </a:t>
            </a:r>
            <a:r>
              <a:rPr lang="en-US" dirty="0" err="1"/>
              <a:t>Trao</a:t>
            </a:r>
            <a:r>
              <a:rPr lang="en-US" dirty="0"/>
              <a:t> </a:t>
            </a:r>
            <a:r>
              <a:rPr lang="en-US" dirty="0" err="1"/>
              <a:t>quyền</a:t>
            </a:r>
            <a:r>
              <a:rPr lang="en-US" dirty="0"/>
              <a:t> </a:t>
            </a:r>
            <a:r>
              <a:rPr lang="en-US" dirty="0" err="1"/>
              <a:t>cho</a:t>
            </a:r>
            <a:r>
              <a:rPr lang="en-US" dirty="0"/>
              <a:t> </a:t>
            </a:r>
            <a:r>
              <a:rPr lang="en-US" dirty="0" err="1"/>
              <a:t>nhóm</a:t>
            </a:r>
            <a:r>
              <a:rPr lang="en-US" dirty="0"/>
              <a:t> </a:t>
            </a:r>
            <a:r>
              <a:rPr lang="en-US" dirty="0" err="1"/>
              <a:t>của</a:t>
            </a:r>
            <a:r>
              <a:rPr lang="en-US" dirty="0"/>
              <a:t> </a:t>
            </a:r>
            <a:r>
              <a:rPr lang="en-US" dirty="0" err="1"/>
              <a:t>bạnGiám</a:t>
            </a:r>
            <a:r>
              <a:rPr lang="en-US" dirty="0"/>
              <a:t> </a:t>
            </a:r>
            <a:r>
              <a:rPr lang="en-US" dirty="0" err="1"/>
              <a:t>sát</a:t>
            </a:r>
            <a:r>
              <a:rPr lang="en-US" dirty="0"/>
              <a:t> </a:t>
            </a:r>
            <a:r>
              <a:rPr lang="en-US" dirty="0" err="1"/>
              <a:t>nhân</a:t>
            </a:r>
            <a:r>
              <a:rPr lang="en-US" dirty="0"/>
              <a:t> </a:t>
            </a:r>
            <a:r>
              <a:rPr lang="en-US" dirty="0" err="1"/>
              <a:t>viên</a:t>
            </a:r>
            <a:r>
              <a:rPr lang="en-US" dirty="0"/>
              <a:t> </a:t>
            </a:r>
            <a:r>
              <a:rPr lang="en-US" dirty="0" err="1"/>
              <a:t>toàn</a:t>
            </a:r>
            <a:r>
              <a:rPr lang="en-US" dirty="0"/>
              <a:t> </a:t>
            </a:r>
            <a:r>
              <a:rPr lang="en-US" dirty="0" err="1"/>
              <a:t>diện</a:t>
            </a:r>
            <a:endParaRPr lang="vi-VN" dirty="0"/>
          </a:p>
          <a:p>
            <a:r>
              <a:rPr lang="vi-VN" dirty="0"/>
              <a:t>Thông tin nhân viên </a:t>
            </a:r>
          </a:p>
          <a:p>
            <a:r>
              <a:rPr lang="vi-VN" dirty="0"/>
              <a:t>Tạo tài khoảng đăng nhập </a:t>
            </a:r>
          </a:p>
          <a:p>
            <a:r>
              <a:rPr lang="vi-VN" dirty="0"/>
              <a:t>Phân quyền dựa trên vai trò </a:t>
            </a:r>
          </a:p>
          <a:p>
            <a:r>
              <a:rPr lang="vi-VN" dirty="0"/>
              <a:t>Theo dõi hoạt động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21.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0.svg"/><Relationship Id="rId5" Type="http://schemas.openxmlformats.org/officeDocument/2006/relationships/image" Target="../media/image19.sv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svg"/><Relationship Id="rId4" Type="http://schemas.openxmlformats.org/officeDocument/2006/relationships/image" Target="../media/image8.svg"/><Relationship Id="rId9"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8256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Rice Management System: A C# WinForms Solution</a:t>
            </a:r>
            <a:endParaRPr lang="en-US" sz="4450" dirty="0"/>
          </a:p>
        </p:txBody>
      </p:sp>
      <p:sp>
        <p:nvSpPr>
          <p:cNvPr id="4" name="Text 1"/>
          <p:cNvSpPr/>
          <p:nvPr/>
        </p:nvSpPr>
        <p:spPr>
          <a:xfrm>
            <a:off x="6280190" y="414027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This presentation introduces our comprehensive Rice Management System, developed in C# WinForms. Designed for efficiency and ease of use, it streamlines the entire rice business process from inventory to sales.</a:t>
            </a:r>
            <a:endParaRPr lang="en-US" sz="1750" dirty="0"/>
          </a:p>
        </p:txBody>
      </p:sp>
      <p:sp>
        <p:nvSpPr>
          <p:cNvPr id="5" name="Text 2"/>
          <p:cNvSpPr/>
          <p:nvPr/>
        </p:nvSpPr>
        <p:spPr>
          <a:xfrm>
            <a:off x="6280190" y="548413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BC00652 NGUYEN HOANG THANG</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08409" y="478036"/>
            <a:ext cx="6534388" cy="543282"/>
          </a:xfrm>
          <a:prstGeom prst="rect">
            <a:avLst/>
          </a:prstGeom>
          <a:noFill/>
          <a:ln/>
        </p:spPr>
        <p:txBody>
          <a:bodyPr wrap="none" lIns="0" tIns="0" rIns="0" bIns="0" rtlCol="0" anchor="t"/>
          <a:lstStyle/>
          <a:p>
            <a:pPr marL="0" indent="0" algn="l">
              <a:lnSpc>
                <a:spcPts val="4250"/>
              </a:lnSpc>
              <a:buNone/>
            </a:pPr>
            <a:r>
              <a:rPr lang="en-US" sz="3400" dirty="0">
                <a:solidFill>
                  <a:srgbClr val="FFFFFF"/>
                </a:solidFill>
                <a:latin typeface="Roboto Medium" pitchFamily="34" charset="0"/>
                <a:ea typeface="Roboto Medium" pitchFamily="34" charset="-122"/>
                <a:cs typeface="Roboto Medium" pitchFamily="34" charset="-120"/>
              </a:rPr>
              <a:t>System Advantages &amp; Conclusion</a:t>
            </a:r>
            <a:endParaRPr lang="en-US" sz="3400" dirty="0"/>
          </a:p>
        </p:txBody>
      </p:sp>
      <p:sp>
        <p:nvSpPr>
          <p:cNvPr id="3" name="Shape 1"/>
          <p:cNvSpPr/>
          <p:nvPr/>
        </p:nvSpPr>
        <p:spPr>
          <a:xfrm>
            <a:off x="608409" y="1368981"/>
            <a:ext cx="695325" cy="1043107"/>
          </a:xfrm>
          <a:prstGeom prst="roundRect">
            <a:avLst>
              <a:gd name="adj" fmla="val 360051"/>
            </a:avLst>
          </a:prstGeom>
          <a:solidFill>
            <a:srgbClr val="182567"/>
          </a:solidFill>
          <a:ln w="7620">
            <a:solidFill>
              <a:srgbClr val="313E80"/>
            </a:solidFill>
            <a:prstDash val="solid"/>
          </a:ln>
        </p:spPr>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698" y="1760101"/>
            <a:ext cx="260747" cy="260747"/>
          </a:xfrm>
          <a:prstGeom prst="rect">
            <a:avLst/>
          </a:prstGeom>
        </p:spPr>
      </p:pic>
      <p:sp>
        <p:nvSpPr>
          <p:cNvPr id="5" name="Text 2"/>
          <p:cNvSpPr/>
          <p:nvPr/>
        </p:nvSpPr>
        <p:spPr>
          <a:xfrm>
            <a:off x="1477566" y="1542812"/>
            <a:ext cx="3214807" cy="27158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Modern &amp; User-Friendly Interface</a:t>
            </a:r>
            <a:endParaRPr lang="en-US" sz="1700" dirty="0"/>
          </a:p>
        </p:txBody>
      </p:sp>
      <p:sp>
        <p:nvSpPr>
          <p:cNvPr id="6" name="Text 3"/>
          <p:cNvSpPr/>
          <p:nvPr/>
        </p:nvSpPr>
        <p:spPr>
          <a:xfrm>
            <a:off x="1477566" y="1918692"/>
            <a:ext cx="12544425" cy="278130"/>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Sleek design ensures intuitive navigation and ease of use.</a:t>
            </a:r>
            <a:endParaRPr lang="en-US" sz="1350" dirty="0"/>
          </a:p>
        </p:txBody>
      </p:sp>
      <p:sp>
        <p:nvSpPr>
          <p:cNvPr id="7" name="Shape 4"/>
          <p:cNvSpPr/>
          <p:nvPr/>
        </p:nvSpPr>
        <p:spPr>
          <a:xfrm>
            <a:off x="608409" y="2585918"/>
            <a:ext cx="695325" cy="1043107"/>
          </a:xfrm>
          <a:prstGeom prst="roundRect">
            <a:avLst>
              <a:gd name="adj" fmla="val 360051"/>
            </a:avLst>
          </a:prstGeom>
          <a:solidFill>
            <a:srgbClr val="182567"/>
          </a:solidFill>
          <a:ln w="7620">
            <a:solidFill>
              <a:srgbClr val="313E80"/>
            </a:solidFill>
            <a:prstDash val="solid"/>
          </a:ln>
        </p:spPr>
      </p:sp>
      <p:pic>
        <p:nvPicPr>
          <p:cNvPr id="8"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825698" y="2977039"/>
            <a:ext cx="260747" cy="260747"/>
          </a:xfrm>
          <a:prstGeom prst="rect">
            <a:avLst/>
          </a:prstGeom>
        </p:spPr>
      </p:pic>
      <p:sp>
        <p:nvSpPr>
          <p:cNvPr id="9" name="Text 5"/>
          <p:cNvSpPr/>
          <p:nvPr/>
        </p:nvSpPr>
        <p:spPr>
          <a:xfrm>
            <a:off x="1477566" y="2759750"/>
            <a:ext cx="2502932" cy="27158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Automated Sales Process</a:t>
            </a:r>
            <a:endParaRPr lang="en-US" sz="1700" dirty="0"/>
          </a:p>
        </p:txBody>
      </p:sp>
      <p:sp>
        <p:nvSpPr>
          <p:cNvPr id="10" name="Text 6"/>
          <p:cNvSpPr/>
          <p:nvPr/>
        </p:nvSpPr>
        <p:spPr>
          <a:xfrm>
            <a:off x="1477566" y="3135630"/>
            <a:ext cx="12544425" cy="278130"/>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Streamlines transactions, reducing manual effort and potential errors.</a:t>
            </a:r>
            <a:endParaRPr lang="en-US" sz="1350" dirty="0"/>
          </a:p>
        </p:txBody>
      </p:sp>
      <p:sp>
        <p:nvSpPr>
          <p:cNvPr id="11" name="Shape 7"/>
          <p:cNvSpPr/>
          <p:nvPr/>
        </p:nvSpPr>
        <p:spPr>
          <a:xfrm>
            <a:off x="608409" y="3802856"/>
            <a:ext cx="695325" cy="1043107"/>
          </a:xfrm>
          <a:prstGeom prst="roundRect">
            <a:avLst>
              <a:gd name="adj" fmla="val 360051"/>
            </a:avLst>
          </a:prstGeom>
          <a:solidFill>
            <a:srgbClr val="182567"/>
          </a:solidFill>
          <a:ln w="7620">
            <a:solidFill>
              <a:srgbClr val="313E80"/>
            </a:solidFill>
            <a:prstDash val="solid"/>
          </a:ln>
        </p:spPr>
      </p:sp>
      <p:pic>
        <p:nvPicPr>
          <p:cNvPr id="12"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825698" y="4193977"/>
            <a:ext cx="260747" cy="260747"/>
          </a:xfrm>
          <a:prstGeom prst="rect">
            <a:avLst/>
          </a:prstGeom>
        </p:spPr>
      </p:pic>
      <p:sp>
        <p:nvSpPr>
          <p:cNvPr id="13" name="Text 8"/>
          <p:cNvSpPr/>
          <p:nvPr/>
        </p:nvSpPr>
        <p:spPr>
          <a:xfrm>
            <a:off x="1477566" y="3976688"/>
            <a:ext cx="3042642" cy="27158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Reduced Errors &amp; Time Savings</a:t>
            </a:r>
            <a:endParaRPr lang="en-US" sz="1700" dirty="0"/>
          </a:p>
        </p:txBody>
      </p:sp>
      <p:sp>
        <p:nvSpPr>
          <p:cNvPr id="14" name="Text 9"/>
          <p:cNvSpPr/>
          <p:nvPr/>
        </p:nvSpPr>
        <p:spPr>
          <a:xfrm>
            <a:off x="1477566" y="4352568"/>
            <a:ext cx="12544425" cy="278130"/>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Minimizes mistakes and significantly cuts down operational time.</a:t>
            </a:r>
            <a:endParaRPr lang="en-US" sz="1350" dirty="0"/>
          </a:p>
        </p:txBody>
      </p:sp>
      <p:sp>
        <p:nvSpPr>
          <p:cNvPr id="15" name="Shape 10"/>
          <p:cNvSpPr/>
          <p:nvPr/>
        </p:nvSpPr>
        <p:spPr>
          <a:xfrm>
            <a:off x="608409" y="5019794"/>
            <a:ext cx="695325" cy="1043107"/>
          </a:xfrm>
          <a:prstGeom prst="roundRect">
            <a:avLst>
              <a:gd name="adj" fmla="val 360051"/>
            </a:avLst>
          </a:prstGeom>
          <a:solidFill>
            <a:srgbClr val="182567"/>
          </a:solidFill>
          <a:ln w="7620">
            <a:solidFill>
              <a:srgbClr val="313E80"/>
            </a:solidFill>
            <a:prstDash val="solid"/>
          </a:ln>
        </p:spPr>
      </p:sp>
      <p:pic>
        <p:nvPicPr>
          <p:cNvPr id="16"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825698" y="5410914"/>
            <a:ext cx="260747" cy="260747"/>
          </a:xfrm>
          <a:prstGeom prst="rect">
            <a:avLst/>
          </a:prstGeom>
        </p:spPr>
      </p:pic>
      <p:sp>
        <p:nvSpPr>
          <p:cNvPr id="17" name="Text 11"/>
          <p:cNvSpPr/>
          <p:nvPr/>
        </p:nvSpPr>
        <p:spPr>
          <a:xfrm>
            <a:off x="1477566" y="5193625"/>
            <a:ext cx="2297192" cy="27158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Organized Data Storage</a:t>
            </a:r>
            <a:endParaRPr lang="en-US" sz="1700" dirty="0"/>
          </a:p>
        </p:txBody>
      </p:sp>
      <p:sp>
        <p:nvSpPr>
          <p:cNvPr id="18" name="Text 12"/>
          <p:cNvSpPr/>
          <p:nvPr/>
        </p:nvSpPr>
        <p:spPr>
          <a:xfrm>
            <a:off x="1477566" y="5569506"/>
            <a:ext cx="12544425" cy="278130"/>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Ensures scientific and secure management of all business data.</a:t>
            </a:r>
            <a:endParaRPr lang="en-US" sz="1350" dirty="0"/>
          </a:p>
        </p:txBody>
      </p:sp>
      <p:sp>
        <p:nvSpPr>
          <p:cNvPr id="19" name="Shape 13"/>
          <p:cNvSpPr/>
          <p:nvPr/>
        </p:nvSpPr>
        <p:spPr>
          <a:xfrm>
            <a:off x="608409" y="6236732"/>
            <a:ext cx="695325" cy="1043107"/>
          </a:xfrm>
          <a:prstGeom prst="roundRect">
            <a:avLst>
              <a:gd name="adj" fmla="val 360051"/>
            </a:avLst>
          </a:prstGeom>
          <a:solidFill>
            <a:srgbClr val="182567"/>
          </a:solidFill>
          <a:ln w="7620">
            <a:solidFill>
              <a:srgbClr val="313E80"/>
            </a:solidFill>
            <a:prstDash val="solid"/>
          </a:ln>
        </p:spPr>
      </p:sp>
      <p:pic>
        <p:nvPicPr>
          <p:cNvPr id="20"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825698" y="6627852"/>
            <a:ext cx="260747" cy="260747"/>
          </a:xfrm>
          <a:prstGeom prst="rect">
            <a:avLst/>
          </a:prstGeom>
        </p:spPr>
      </p:pic>
      <p:sp>
        <p:nvSpPr>
          <p:cNvPr id="21" name="Text 14"/>
          <p:cNvSpPr/>
          <p:nvPr/>
        </p:nvSpPr>
        <p:spPr>
          <a:xfrm>
            <a:off x="1477566" y="6410563"/>
            <a:ext cx="4470321" cy="271582"/>
          </a:xfrm>
          <a:prstGeom prst="rect">
            <a:avLst/>
          </a:prstGeom>
          <a:noFill/>
          <a:ln/>
        </p:spPr>
        <p:txBody>
          <a:bodyPr wrap="none" lIns="0" tIns="0" rIns="0" bIns="0" rtlCol="0" anchor="t"/>
          <a:lstStyle/>
          <a:p>
            <a:pPr marL="0" indent="0" algn="l">
              <a:lnSpc>
                <a:spcPts val="2100"/>
              </a:lnSpc>
              <a:buNone/>
            </a:pPr>
            <a:r>
              <a:rPr lang="en-US" sz="1700" dirty="0">
                <a:solidFill>
                  <a:srgbClr val="CFD0D8"/>
                </a:solidFill>
                <a:latin typeface="Roboto Medium" pitchFamily="34" charset="0"/>
                <a:ea typeface="Roboto Medium" pitchFamily="34" charset="-122"/>
                <a:cs typeface="Roboto Medium" pitchFamily="34" charset="-120"/>
              </a:rPr>
              <a:t>Effective Inventory, Invoice &amp; HR Management</a:t>
            </a:r>
            <a:endParaRPr lang="en-US" sz="1700" dirty="0"/>
          </a:p>
        </p:txBody>
      </p:sp>
      <p:sp>
        <p:nvSpPr>
          <p:cNvPr id="22" name="Text 15"/>
          <p:cNvSpPr/>
          <p:nvPr/>
        </p:nvSpPr>
        <p:spPr>
          <a:xfrm>
            <a:off x="1477566" y="6786443"/>
            <a:ext cx="12544425" cy="278130"/>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Provides robust tools for core business operations.</a:t>
            </a:r>
            <a:endParaRPr lang="en-US" sz="1350" dirty="0"/>
          </a:p>
        </p:txBody>
      </p:sp>
      <p:sp>
        <p:nvSpPr>
          <p:cNvPr id="23" name="Text 16"/>
          <p:cNvSpPr/>
          <p:nvPr/>
        </p:nvSpPr>
        <p:spPr>
          <a:xfrm>
            <a:off x="608409" y="7475339"/>
            <a:ext cx="13413581" cy="278130"/>
          </a:xfrm>
          <a:prstGeom prst="rect">
            <a:avLst/>
          </a:prstGeom>
          <a:noFill/>
          <a:ln/>
        </p:spPr>
        <p:txBody>
          <a:bodyPr wrap="none" lIns="0" tIns="0" rIns="0" bIns="0" rtlCol="0" anchor="t"/>
          <a:lstStyle/>
          <a:p>
            <a:pPr marL="0" indent="0" algn="l">
              <a:lnSpc>
                <a:spcPts val="2150"/>
              </a:lnSpc>
              <a:buNone/>
            </a:pPr>
            <a:r>
              <a:rPr lang="en-US" sz="1350" dirty="0">
                <a:solidFill>
                  <a:srgbClr val="CFD0D8"/>
                </a:solidFill>
                <a:latin typeface="Roboto" pitchFamily="34" charset="0"/>
                <a:ea typeface="Roboto" pitchFamily="34" charset="-122"/>
                <a:cs typeface="Roboto" pitchFamily="34" charset="-120"/>
              </a:rPr>
              <a:t>The Rice Management System is an ideal solution for rice shops, agricultural distributors, or small enterprises aiming for operational excellence.</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51253"/>
            <a:ext cx="10299859" cy="566976"/>
          </a:xfrm>
          <a:prstGeom prst="rect">
            <a:avLst/>
          </a:prstGeom>
          <a:noFill/>
          <a:ln/>
        </p:spPr>
        <p:txBody>
          <a:bodyPr wrap="none" lIns="0" tIns="0" rIns="0" bIns="0" rtlCol="0" anchor="t"/>
          <a:lstStyle/>
          <a:p>
            <a:pPr marL="0" indent="0" algn="l">
              <a:lnSpc>
                <a:spcPts val="4450"/>
              </a:lnSpc>
              <a:buNone/>
            </a:pPr>
            <a:r>
              <a:rPr lang="en-US" sz="3550" dirty="0">
                <a:solidFill>
                  <a:srgbClr val="FFFFFF"/>
                </a:solidFill>
                <a:latin typeface="Roboto Medium" pitchFamily="34" charset="0"/>
                <a:ea typeface="Roboto Medium" pitchFamily="34" charset="-122"/>
                <a:cs typeface="Roboto Medium" pitchFamily="34" charset="-120"/>
              </a:rPr>
              <a:t>System Overview: Streamlining Your Rice Business</a:t>
            </a:r>
            <a:endParaRPr lang="en-US" sz="3550" dirty="0"/>
          </a:p>
        </p:txBody>
      </p:sp>
      <p:sp>
        <p:nvSpPr>
          <p:cNvPr id="3" name="Shape 1"/>
          <p:cNvSpPr/>
          <p:nvPr/>
        </p:nvSpPr>
        <p:spPr>
          <a:xfrm>
            <a:off x="793790" y="2471857"/>
            <a:ext cx="6407944" cy="1730812"/>
          </a:xfrm>
          <a:prstGeom prst="roundRect">
            <a:avLst>
              <a:gd name="adj" fmla="val 8453"/>
            </a:avLst>
          </a:prstGeom>
          <a:solidFill>
            <a:srgbClr val="000018">
              <a:alpha val="95000"/>
            </a:srgbClr>
          </a:solidFill>
          <a:ln w="30480">
            <a:solidFill>
              <a:srgbClr val="313E80"/>
            </a:solidFill>
            <a:prstDash val="solid"/>
          </a:ln>
        </p:spPr>
      </p:sp>
      <p:sp>
        <p:nvSpPr>
          <p:cNvPr id="4" name="Shape 2"/>
          <p:cNvSpPr/>
          <p:nvPr/>
        </p:nvSpPr>
        <p:spPr>
          <a:xfrm>
            <a:off x="763310" y="2471857"/>
            <a:ext cx="121920" cy="1730812"/>
          </a:xfrm>
          <a:prstGeom prst="roundRect">
            <a:avLst>
              <a:gd name="adj" fmla="val 78139"/>
            </a:avLst>
          </a:prstGeom>
          <a:solidFill>
            <a:srgbClr val="5A6ED8"/>
          </a:solidFill>
          <a:ln/>
        </p:spPr>
      </p:sp>
      <p:sp>
        <p:nvSpPr>
          <p:cNvPr id="5" name="Text 3"/>
          <p:cNvSpPr/>
          <p:nvPr/>
        </p:nvSpPr>
        <p:spPr>
          <a:xfrm>
            <a:off x="1142524" y="2729151"/>
            <a:ext cx="2924294"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Inventory Management</a:t>
            </a:r>
            <a:endParaRPr lang="en-US" sz="2200" dirty="0"/>
          </a:p>
        </p:txBody>
      </p:sp>
      <p:sp>
        <p:nvSpPr>
          <p:cNvPr id="6" name="Text 4"/>
          <p:cNvSpPr/>
          <p:nvPr/>
        </p:nvSpPr>
        <p:spPr>
          <a:xfrm>
            <a:off x="1142524" y="3219569"/>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Efficiently track all rice varieties, quantities, and pricing in your warehouse.</a:t>
            </a:r>
            <a:endParaRPr lang="en-US" sz="1750" dirty="0"/>
          </a:p>
        </p:txBody>
      </p:sp>
      <p:sp>
        <p:nvSpPr>
          <p:cNvPr id="7" name="Shape 5"/>
          <p:cNvSpPr/>
          <p:nvPr/>
        </p:nvSpPr>
        <p:spPr>
          <a:xfrm>
            <a:off x="7428548" y="2471857"/>
            <a:ext cx="6408063" cy="1730812"/>
          </a:xfrm>
          <a:prstGeom prst="roundRect">
            <a:avLst>
              <a:gd name="adj" fmla="val 8453"/>
            </a:avLst>
          </a:prstGeom>
          <a:solidFill>
            <a:srgbClr val="000018">
              <a:alpha val="95000"/>
            </a:srgbClr>
          </a:solidFill>
          <a:ln w="30480">
            <a:solidFill>
              <a:srgbClr val="313E80"/>
            </a:solidFill>
            <a:prstDash val="solid"/>
          </a:ln>
        </p:spPr>
      </p:sp>
      <p:sp>
        <p:nvSpPr>
          <p:cNvPr id="8" name="Shape 6"/>
          <p:cNvSpPr/>
          <p:nvPr/>
        </p:nvSpPr>
        <p:spPr>
          <a:xfrm>
            <a:off x="7398067" y="2471857"/>
            <a:ext cx="121920" cy="1730812"/>
          </a:xfrm>
          <a:prstGeom prst="roundRect">
            <a:avLst>
              <a:gd name="adj" fmla="val 78139"/>
            </a:avLst>
          </a:prstGeom>
          <a:solidFill>
            <a:srgbClr val="5A6ED8"/>
          </a:solidFill>
          <a:ln/>
        </p:spPr>
      </p:sp>
      <p:sp>
        <p:nvSpPr>
          <p:cNvPr id="9" name="Text 7"/>
          <p:cNvSpPr/>
          <p:nvPr/>
        </p:nvSpPr>
        <p:spPr>
          <a:xfrm>
            <a:off x="7777282" y="27291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Sales &amp; Invoicing</a:t>
            </a:r>
            <a:endParaRPr lang="en-US" sz="2200" dirty="0"/>
          </a:p>
        </p:txBody>
      </p:sp>
      <p:sp>
        <p:nvSpPr>
          <p:cNvPr id="10" name="Text 8"/>
          <p:cNvSpPr/>
          <p:nvPr/>
        </p:nvSpPr>
        <p:spPr>
          <a:xfrm>
            <a:off x="7777282" y="3219569"/>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Generate and manage sales invoices, ensuring accurate transactions.</a:t>
            </a:r>
            <a:endParaRPr lang="en-US" sz="1750" dirty="0"/>
          </a:p>
        </p:txBody>
      </p:sp>
      <p:sp>
        <p:nvSpPr>
          <p:cNvPr id="11" name="Shape 9"/>
          <p:cNvSpPr/>
          <p:nvPr/>
        </p:nvSpPr>
        <p:spPr>
          <a:xfrm>
            <a:off x="793790" y="4429482"/>
            <a:ext cx="6407944" cy="1730812"/>
          </a:xfrm>
          <a:prstGeom prst="roundRect">
            <a:avLst>
              <a:gd name="adj" fmla="val 8453"/>
            </a:avLst>
          </a:prstGeom>
          <a:solidFill>
            <a:srgbClr val="000018">
              <a:alpha val="95000"/>
            </a:srgbClr>
          </a:solidFill>
          <a:ln w="30480">
            <a:solidFill>
              <a:srgbClr val="313E80"/>
            </a:solidFill>
            <a:prstDash val="solid"/>
          </a:ln>
        </p:spPr>
      </p:sp>
      <p:sp>
        <p:nvSpPr>
          <p:cNvPr id="12" name="Shape 10"/>
          <p:cNvSpPr/>
          <p:nvPr/>
        </p:nvSpPr>
        <p:spPr>
          <a:xfrm>
            <a:off x="763310" y="4429482"/>
            <a:ext cx="121920" cy="1730812"/>
          </a:xfrm>
          <a:prstGeom prst="roundRect">
            <a:avLst>
              <a:gd name="adj" fmla="val 78139"/>
            </a:avLst>
          </a:prstGeom>
          <a:solidFill>
            <a:srgbClr val="5A6ED8"/>
          </a:solidFill>
          <a:ln/>
        </p:spPr>
      </p:sp>
      <p:sp>
        <p:nvSpPr>
          <p:cNvPr id="13" name="Text 11"/>
          <p:cNvSpPr/>
          <p:nvPr/>
        </p:nvSpPr>
        <p:spPr>
          <a:xfrm>
            <a:off x="1142524" y="4686776"/>
            <a:ext cx="3862149"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Customer &amp; Supplier Relations</a:t>
            </a:r>
            <a:endParaRPr lang="en-US" sz="2200" dirty="0"/>
          </a:p>
        </p:txBody>
      </p:sp>
      <p:sp>
        <p:nvSpPr>
          <p:cNvPr id="14" name="Text 12"/>
          <p:cNvSpPr/>
          <p:nvPr/>
        </p:nvSpPr>
        <p:spPr>
          <a:xfrm>
            <a:off x="1142524" y="5177195"/>
            <a:ext cx="5801916"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Maintain detailed records for both customers and key suppliers.</a:t>
            </a:r>
            <a:endParaRPr lang="en-US" sz="1750" dirty="0"/>
          </a:p>
        </p:txBody>
      </p:sp>
      <p:sp>
        <p:nvSpPr>
          <p:cNvPr id="15" name="Shape 13"/>
          <p:cNvSpPr/>
          <p:nvPr/>
        </p:nvSpPr>
        <p:spPr>
          <a:xfrm>
            <a:off x="7428548" y="4429482"/>
            <a:ext cx="6408063" cy="1730812"/>
          </a:xfrm>
          <a:prstGeom prst="roundRect">
            <a:avLst>
              <a:gd name="adj" fmla="val 8453"/>
            </a:avLst>
          </a:prstGeom>
          <a:solidFill>
            <a:srgbClr val="000018">
              <a:alpha val="95000"/>
            </a:srgbClr>
          </a:solidFill>
          <a:ln w="30480">
            <a:solidFill>
              <a:srgbClr val="313E80"/>
            </a:solidFill>
            <a:prstDash val="solid"/>
          </a:ln>
        </p:spPr>
      </p:sp>
      <p:sp>
        <p:nvSpPr>
          <p:cNvPr id="16" name="Shape 14"/>
          <p:cNvSpPr/>
          <p:nvPr/>
        </p:nvSpPr>
        <p:spPr>
          <a:xfrm>
            <a:off x="7398067" y="4429482"/>
            <a:ext cx="121920" cy="1730812"/>
          </a:xfrm>
          <a:prstGeom prst="roundRect">
            <a:avLst>
              <a:gd name="adj" fmla="val 78139"/>
            </a:avLst>
          </a:prstGeom>
          <a:solidFill>
            <a:srgbClr val="5A6ED8"/>
          </a:solidFill>
          <a:ln/>
        </p:spPr>
      </p:sp>
      <p:sp>
        <p:nvSpPr>
          <p:cNvPr id="17" name="Text 15"/>
          <p:cNvSpPr/>
          <p:nvPr/>
        </p:nvSpPr>
        <p:spPr>
          <a:xfrm>
            <a:off x="7777282" y="4686776"/>
            <a:ext cx="3485317" cy="354330"/>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Employee &amp; Access Control</a:t>
            </a:r>
            <a:endParaRPr lang="en-US" sz="2200" dirty="0"/>
          </a:p>
        </p:txBody>
      </p:sp>
      <p:sp>
        <p:nvSpPr>
          <p:cNvPr id="18" name="Text 16"/>
          <p:cNvSpPr/>
          <p:nvPr/>
        </p:nvSpPr>
        <p:spPr>
          <a:xfrm>
            <a:off x="7777282" y="5177195"/>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Manage staff information, login credentials, and role-based permissions.</a:t>
            </a:r>
            <a:endParaRPr lang="en-US" sz="1750" dirty="0"/>
          </a:p>
        </p:txBody>
      </p:sp>
      <p:sp>
        <p:nvSpPr>
          <p:cNvPr id="19" name="Text 17"/>
          <p:cNvSpPr/>
          <p:nvPr/>
        </p:nvSpPr>
        <p:spPr>
          <a:xfrm>
            <a:off x="793790" y="641544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Our primary goals are to deliver </a:t>
            </a:r>
            <a:r>
              <a:rPr lang="en-US" sz="1750" b="1" dirty="0">
                <a:solidFill>
                  <a:srgbClr val="CFD0D8"/>
                </a:solidFill>
                <a:latin typeface="Roboto" pitchFamily="34" charset="0"/>
                <a:ea typeface="Roboto" pitchFamily="34" charset="-122"/>
                <a:cs typeface="Roboto" pitchFamily="34" charset="-120"/>
              </a:rPr>
              <a:t>automation</a:t>
            </a:r>
            <a:r>
              <a:rPr lang="en-US" sz="1750" dirty="0">
                <a:solidFill>
                  <a:srgbClr val="CFD0D8"/>
                </a:solidFill>
                <a:latin typeface="Roboto" pitchFamily="34" charset="0"/>
                <a:ea typeface="Roboto" pitchFamily="34" charset="-122"/>
                <a:cs typeface="Roboto" pitchFamily="34" charset="-120"/>
              </a:rPr>
              <a:t>, </a:t>
            </a:r>
            <a:r>
              <a:rPr lang="en-US" sz="1750" b="1" dirty="0">
                <a:solidFill>
                  <a:srgbClr val="CFD0D8"/>
                </a:solidFill>
                <a:latin typeface="Roboto" pitchFamily="34" charset="0"/>
                <a:ea typeface="Roboto" pitchFamily="34" charset="-122"/>
                <a:cs typeface="Roboto" pitchFamily="34" charset="-120"/>
              </a:rPr>
              <a:t>accuracy</a:t>
            </a:r>
            <a:r>
              <a:rPr lang="en-US" sz="1750" dirty="0">
                <a:solidFill>
                  <a:srgbClr val="CFD0D8"/>
                </a:solidFill>
                <a:latin typeface="Roboto" pitchFamily="34" charset="0"/>
                <a:ea typeface="Roboto" pitchFamily="34" charset="-122"/>
                <a:cs typeface="Roboto" pitchFamily="34" charset="-120"/>
              </a:rPr>
              <a:t>, and an </a:t>
            </a:r>
            <a:r>
              <a:rPr lang="en-US" sz="1750" b="1" dirty="0">
                <a:solidFill>
                  <a:srgbClr val="CFD0D8"/>
                </a:solidFill>
                <a:latin typeface="Roboto" pitchFamily="34" charset="0"/>
                <a:ea typeface="Roboto" pitchFamily="34" charset="-122"/>
                <a:cs typeface="Roboto" pitchFamily="34" charset="-120"/>
              </a:rPr>
              <a:t>intuitive user experience</a:t>
            </a:r>
            <a:r>
              <a:rPr lang="en-US" sz="1750" dirty="0">
                <a:solidFill>
                  <a:srgbClr val="CFD0D8"/>
                </a:solidFill>
                <a:latin typeface="Roboto" pitchFamily="34" charset="0"/>
                <a:ea typeface="Roboto" pitchFamily="34" charset="-122"/>
                <a:cs typeface="Roboto" pitchFamily="34" charset="-120"/>
              </a:rPr>
              <a:t> to support your operations.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81752" y="535662"/>
            <a:ext cx="7698343" cy="608648"/>
          </a:xfrm>
          <a:prstGeom prst="rect">
            <a:avLst/>
          </a:prstGeom>
          <a:noFill/>
          <a:ln/>
        </p:spPr>
        <p:txBody>
          <a:bodyPr wrap="none" lIns="0" tIns="0" rIns="0" bIns="0" rtlCol="0" anchor="t"/>
          <a:lstStyle/>
          <a:p>
            <a:pPr marL="0" indent="0" algn="l">
              <a:lnSpc>
                <a:spcPts val="4750"/>
              </a:lnSpc>
              <a:buNone/>
            </a:pPr>
            <a:r>
              <a:rPr lang="en-US" sz="3800" dirty="0">
                <a:solidFill>
                  <a:srgbClr val="FFFFFF"/>
                </a:solidFill>
                <a:latin typeface="Roboto Medium" pitchFamily="34" charset="0"/>
                <a:ea typeface="Roboto Medium" pitchFamily="34" charset="-122"/>
                <a:cs typeface="Roboto Medium" pitchFamily="34" charset="-120"/>
              </a:rPr>
              <a:t>Secure Access: The Login Interface</a:t>
            </a:r>
            <a:endParaRPr lang="en-US" sz="3800" dirty="0"/>
          </a:p>
        </p:txBody>
      </p:sp>
      <p:pic>
        <p:nvPicPr>
          <p:cNvPr id="3" name="Image 0" descr="preencoded.png"/>
          <p:cNvPicPr>
            <a:picLocks noChangeAspect="1"/>
          </p:cNvPicPr>
          <p:nvPr/>
        </p:nvPicPr>
        <p:blipFill>
          <a:blip r:embed="rId3"/>
          <a:stretch>
            <a:fillRect/>
          </a:stretch>
        </p:blipFill>
        <p:spPr>
          <a:xfrm>
            <a:off x="681752" y="1655564"/>
            <a:ext cx="5562838" cy="5332333"/>
          </a:xfrm>
          <a:prstGeom prst="rect">
            <a:avLst/>
          </a:prstGeom>
        </p:spPr>
      </p:pic>
      <p:sp>
        <p:nvSpPr>
          <p:cNvPr id="4" name="Text 1"/>
          <p:cNvSpPr/>
          <p:nvPr/>
        </p:nvSpPr>
        <p:spPr>
          <a:xfrm>
            <a:off x="681752" y="7206972"/>
            <a:ext cx="7082909" cy="311587"/>
          </a:xfrm>
          <a:prstGeom prst="rect">
            <a:avLst/>
          </a:prstGeom>
          <a:noFill/>
          <a:ln/>
        </p:spPr>
        <p:txBody>
          <a:bodyPr wrap="none" lIns="0" tIns="0" rIns="0" bIns="0" rtlCol="0" anchor="t"/>
          <a:lstStyle/>
          <a:p>
            <a:pPr marL="0" indent="0" algn="l">
              <a:lnSpc>
                <a:spcPts val="2450"/>
              </a:lnSpc>
              <a:buNone/>
            </a:pPr>
            <a:endParaRPr lang="en-US" sz="1500" dirty="0"/>
          </a:p>
        </p:txBody>
      </p:sp>
      <p:sp>
        <p:nvSpPr>
          <p:cNvPr id="5" name="Text 2"/>
          <p:cNvSpPr/>
          <p:nvPr/>
        </p:nvSpPr>
        <p:spPr>
          <a:xfrm>
            <a:off x="8247340" y="1631275"/>
            <a:ext cx="2434828" cy="304324"/>
          </a:xfrm>
          <a:prstGeom prst="rect">
            <a:avLst/>
          </a:prstGeom>
          <a:noFill/>
          <a:ln/>
        </p:spPr>
        <p:txBody>
          <a:bodyPr wrap="none" lIns="0" tIns="0" rIns="0" bIns="0" rtlCol="0" anchor="t"/>
          <a:lstStyle/>
          <a:p>
            <a:pPr marL="0" indent="0" algn="l">
              <a:lnSpc>
                <a:spcPts val="2350"/>
              </a:lnSpc>
              <a:buNone/>
            </a:pPr>
            <a:r>
              <a:rPr lang="en-US" sz="1900" dirty="0">
                <a:solidFill>
                  <a:srgbClr val="FFFFFF"/>
                </a:solidFill>
                <a:latin typeface="Roboto Medium" pitchFamily="34" charset="0"/>
                <a:ea typeface="Roboto Medium" pitchFamily="34" charset="-122"/>
                <a:cs typeface="Roboto Medium" pitchFamily="34" charset="-120"/>
              </a:rPr>
              <a:t>User Authentication</a:t>
            </a:r>
            <a:endParaRPr lang="en-US" sz="1900" dirty="0"/>
          </a:p>
        </p:txBody>
      </p:sp>
      <p:sp>
        <p:nvSpPr>
          <p:cNvPr id="6" name="Text 3"/>
          <p:cNvSpPr/>
          <p:nvPr/>
        </p:nvSpPr>
        <p:spPr>
          <a:xfrm>
            <a:off x="8247340" y="2130385"/>
            <a:ext cx="5708809" cy="311587"/>
          </a:xfrm>
          <a:prstGeom prst="rect">
            <a:avLst/>
          </a:prstGeom>
          <a:noFill/>
          <a:ln/>
        </p:spPr>
        <p:txBody>
          <a:bodyPr wrap="none" lIns="0" tIns="0" rIns="0" bIns="0" rtlCol="0" anchor="t"/>
          <a:lstStyle/>
          <a:p>
            <a:pPr marL="342900" indent="-342900" algn="l">
              <a:lnSpc>
                <a:spcPts val="2450"/>
              </a:lnSpc>
              <a:buSzPct val="100000"/>
              <a:buChar char="•"/>
            </a:pPr>
            <a:r>
              <a:rPr lang="en-US" sz="1500" dirty="0">
                <a:solidFill>
                  <a:srgbClr val="CFD0D8"/>
                </a:solidFill>
                <a:latin typeface="Roboto" pitchFamily="34" charset="0"/>
                <a:ea typeface="Roboto" pitchFamily="34" charset="-122"/>
                <a:cs typeface="Roboto" pitchFamily="34" charset="-120"/>
              </a:rPr>
              <a:t>Users input their unique </a:t>
            </a:r>
            <a:r>
              <a:rPr lang="en-US" sz="1500" b="1" dirty="0">
                <a:solidFill>
                  <a:srgbClr val="CFD0D8"/>
                </a:solidFill>
                <a:latin typeface="Roboto" pitchFamily="34" charset="0"/>
                <a:ea typeface="Roboto" pitchFamily="34" charset="-122"/>
                <a:cs typeface="Roboto" pitchFamily="34" charset="-120"/>
              </a:rPr>
              <a:t>username</a:t>
            </a:r>
            <a:r>
              <a:rPr lang="en-US" sz="1500" dirty="0">
                <a:solidFill>
                  <a:srgbClr val="CFD0D8"/>
                </a:solidFill>
                <a:latin typeface="Roboto" pitchFamily="34" charset="0"/>
                <a:ea typeface="Roboto" pitchFamily="34" charset="-122"/>
                <a:cs typeface="Roboto" pitchFamily="34" charset="-120"/>
              </a:rPr>
              <a:t> and </a:t>
            </a:r>
            <a:r>
              <a:rPr lang="en-US" sz="1500" b="1" dirty="0">
                <a:solidFill>
                  <a:srgbClr val="CFD0D8"/>
                </a:solidFill>
                <a:latin typeface="Roboto" pitchFamily="34" charset="0"/>
                <a:ea typeface="Roboto" pitchFamily="34" charset="-122"/>
                <a:cs typeface="Roboto" pitchFamily="34" charset="-120"/>
              </a:rPr>
              <a:t>password</a:t>
            </a:r>
            <a:r>
              <a:rPr lang="en-US" sz="1500" dirty="0">
                <a:solidFill>
                  <a:srgbClr val="CFD0D8"/>
                </a:solidFill>
                <a:latin typeface="Roboto" pitchFamily="34" charset="0"/>
                <a:ea typeface="Roboto" pitchFamily="34" charset="-122"/>
                <a:cs typeface="Roboto" pitchFamily="34" charset="-120"/>
              </a:rPr>
              <a:t>.</a:t>
            </a:r>
            <a:endParaRPr lang="en-US" sz="1500" dirty="0"/>
          </a:p>
        </p:txBody>
      </p:sp>
      <p:sp>
        <p:nvSpPr>
          <p:cNvPr id="7" name="Text 4"/>
          <p:cNvSpPr/>
          <p:nvPr/>
        </p:nvSpPr>
        <p:spPr>
          <a:xfrm>
            <a:off x="8247340" y="2510076"/>
            <a:ext cx="5708809"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CFD0D8"/>
                </a:solidFill>
                <a:latin typeface="Roboto" pitchFamily="34" charset="0"/>
                <a:ea typeface="Roboto" pitchFamily="34" charset="-122"/>
                <a:cs typeface="Roboto" pitchFamily="34" charset="-120"/>
              </a:rPr>
              <a:t>A convenient </a:t>
            </a:r>
            <a:r>
              <a:rPr lang="en-US" sz="1500" b="1" dirty="0">
                <a:solidFill>
                  <a:srgbClr val="CFD0D8"/>
                </a:solidFill>
                <a:latin typeface="Roboto" pitchFamily="34" charset="0"/>
                <a:ea typeface="Roboto" pitchFamily="34" charset="-122"/>
                <a:cs typeface="Roboto" pitchFamily="34" charset="-120"/>
              </a:rPr>
              <a:t>toggle button</a:t>
            </a:r>
            <a:r>
              <a:rPr lang="en-US" sz="1500" dirty="0">
                <a:solidFill>
                  <a:srgbClr val="CFD0D8"/>
                </a:solidFill>
                <a:latin typeface="Roboto" pitchFamily="34" charset="0"/>
                <a:ea typeface="Roboto" pitchFamily="34" charset="-122"/>
                <a:cs typeface="Roboto" pitchFamily="34" charset="-120"/>
              </a:rPr>
              <a:t> allows users to show or hide their password for security and ease of entry.</a:t>
            </a:r>
            <a:endParaRPr lang="en-US" sz="1500" dirty="0"/>
          </a:p>
        </p:txBody>
      </p:sp>
      <p:sp>
        <p:nvSpPr>
          <p:cNvPr id="8" name="Text 5"/>
          <p:cNvSpPr/>
          <p:nvPr/>
        </p:nvSpPr>
        <p:spPr>
          <a:xfrm>
            <a:off x="8247340" y="3201353"/>
            <a:ext cx="5708809"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CFD0D8"/>
                </a:solidFill>
                <a:latin typeface="Roboto" pitchFamily="34" charset="0"/>
                <a:ea typeface="Roboto" pitchFamily="34" charset="-122"/>
                <a:cs typeface="Roboto" pitchFamily="34" charset="-120"/>
              </a:rPr>
              <a:t>Successful login triggers a clear </a:t>
            </a:r>
            <a:r>
              <a:rPr lang="en-US" sz="1500" b="1" dirty="0">
                <a:solidFill>
                  <a:srgbClr val="CFD0D8"/>
                </a:solidFill>
                <a:latin typeface="Roboto" pitchFamily="34" charset="0"/>
                <a:ea typeface="Roboto" pitchFamily="34" charset="-122"/>
                <a:cs typeface="Roboto" pitchFamily="34" charset="-120"/>
              </a:rPr>
              <a:t>"Login Successful"</a:t>
            </a:r>
            <a:r>
              <a:rPr lang="en-US" sz="1500" dirty="0">
                <a:solidFill>
                  <a:srgbClr val="CFD0D8"/>
                </a:solidFill>
                <a:latin typeface="Roboto" pitchFamily="34" charset="0"/>
                <a:ea typeface="Roboto" pitchFamily="34" charset="-122"/>
                <a:cs typeface="Roboto" pitchFamily="34" charset="-120"/>
              </a:rPr>
              <a:t> notification.</a:t>
            </a:r>
            <a:endParaRPr lang="en-US" sz="1500" dirty="0"/>
          </a:p>
        </p:txBody>
      </p:sp>
      <p:sp>
        <p:nvSpPr>
          <p:cNvPr id="9" name="Text 6"/>
          <p:cNvSpPr/>
          <p:nvPr/>
        </p:nvSpPr>
        <p:spPr>
          <a:xfrm>
            <a:off x="8247340" y="3892629"/>
            <a:ext cx="5708809" cy="623173"/>
          </a:xfrm>
          <a:prstGeom prst="rect">
            <a:avLst/>
          </a:prstGeom>
          <a:noFill/>
          <a:ln/>
        </p:spPr>
        <p:txBody>
          <a:bodyPr wrap="square" lIns="0" tIns="0" rIns="0" bIns="0" rtlCol="0" anchor="t"/>
          <a:lstStyle/>
          <a:p>
            <a:pPr marL="342900" indent="-342900" algn="l">
              <a:lnSpc>
                <a:spcPts val="2450"/>
              </a:lnSpc>
              <a:buSzPct val="100000"/>
              <a:buChar char="•"/>
            </a:pPr>
            <a:r>
              <a:rPr lang="en-US" sz="1500" dirty="0">
                <a:solidFill>
                  <a:srgbClr val="CFD0D8"/>
                </a:solidFill>
                <a:latin typeface="Roboto" pitchFamily="34" charset="0"/>
                <a:ea typeface="Roboto" pitchFamily="34" charset="-122"/>
                <a:cs typeface="Roboto" pitchFamily="34" charset="-120"/>
              </a:rPr>
              <a:t>Upon authentication, the system automatically redirects to the Main Form.</a:t>
            </a:r>
            <a:endParaRPr lang="en-US" sz="1500" dirty="0"/>
          </a:p>
        </p:txBody>
      </p:sp>
      <p:sp>
        <p:nvSpPr>
          <p:cNvPr id="10" name="Text 7"/>
          <p:cNvSpPr/>
          <p:nvPr/>
        </p:nvSpPr>
        <p:spPr>
          <a:xfrm>
            <a:off x="8247340" y="4691063"/>
            <a:ext cx="5708809" cy="623173"/>
          </a:xfrm>
          <a:prstGeom prst="rect">
            <a:avLst/>
          </a:prstGeom>
          <a:noFill/>
          <a:ln/>
        </p:spPr>
        <p:txBody>
          <a:bodyPr wrap="square" lIns="0" tIns="0" rIns="0" bIns="0" rtlCol="0" anchor="t"/>
          <a:lstStyle/>
          <a:p>
            <a:pPr marL="0" indent="0" algn="l">
              <a:lnSpc>
                <a:spcPts val="2450"/>
              </a:lnSpc>
              <a:buNone/>
            </a:pPr>
            <a:r>
              <a:rPr lang="en-US" sz="1500" dirty="0">
                <a:solidFill>
                  <a:srgbClr val="CFD0D8"/>
                </a:solidFill>
                <a:latin typeface="Roboto" pitchFamily="34" charset="0"/>
                <a:ea typeface="Roboto" pitchFamily="34" charset="-122"/>
                <a:cs typeface="Roboto" pitchFamily="34" charset="-120"/>
              </a:rPr>
              <a:t>This interface ensures secure access while maintaining a user-friendly experience.</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61549"/>
            <a:ext cx="10725507"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Main Form: Your Central Command Center</a:t>
            </a:r>
            <a:endParaRPr lang="en-US" sz="4450" dirty="0"/>
          </a:p>
        </p:txBody>
      </p:sp>
      <p:sp>
        <p:nvSpPr>
          <p:cNvPr id="3" name="Text 1"/>
          <p:cNvSpPr/>
          <p:nvPr/>
        </p:nvSpPr>
        <p:spPr>
          <a:xfrm>
            <a:off x="793790" y="223730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Intuitive Navigation</a:t>
            </a:r>
            <a:endParaRPr lang="en-US" sz="2200" dirty="0"/>
          </a:p>
        </p:txBody>
      </p:sp>
      <p:sp>
        <p:nvSpPr>
          <p:cNvPr id="4" name="Text 2"/>
          <p:cNvSpPr/>
          <p:nvPr/>
        </p:nvSpPr>
        <p:spPr>
          <a:xfrm>
            <a:off x="793790" y="2818448"/>
            <a:ext cx="4885015"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Main Form provides a clear and welcoming entry point to the system.</a:t>
            </a:r>
            <a:endParaRPr lang="en-US" sz="1750" dirty="0"/>
          </a:p>
        </p:txBody>
      </p:sp>
      <p:sp>
        <p:nvSpPr>
          <p:cNvPr id="5" name="Text 3"/>
          <p:cNvSpPr/>
          <p:nvPr/>
        </p:nvSpPr>
        <p:spPr>
          <a:xfrm>
            <a:off x="793790" y="3748326"/>
            <a:ext cx="488501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 personalized </a:t>
            </a:r>
            <a:r>
              <a:rPr lang="en-US" sz="1750" b="1" dirty="0">
                <a:solidFill>
                  <a:srgbClr val="CFD0D8"/>
                </a:solidFill>
                <a:latin typeface="Roboto" pitchFamily="34" charset="0"/>
                <a:ea typeface="Roboto" pitchFamily="34" charset="-122"/>
                <a:cs typeface="Roboto" pitchFamily="34" charset="-120"/>
              </a:rPr>
              <a:t>"Welcome, Admin"</a:t>
            </a:r>
            <a:r>
              <a:rPr lang="en-US" sz="1750" dirty="0">
                <a:solidFill>
                  <a:srgbClr val="CFD0D8"/>
                </a:solidFill>
                <a:latin typeface="Roboto" pitchFamily="34" charset="0"/>
                <a:ea typeface="Roboto" pitchFamily="34" charset="-122"/>
                <a:cs typeface="Roboto" pitchFamily="34" charset="-120"/>
              </a:rPr>
              <a:t> message greets the logged-in user.</a:t>
            </a:r>
            <a:endParaRPr lang="en-US" sz="1750" dirty="0"/>
          </a:p>
        </p:txBody>
      </p:sp>
      <p:sp>
        <p:nvSpPr>
          <p:cNvPr id="6" name="Text 4"/>
          <p:cNvSpPr/>
          <p:nvPr/>
        </p:nvSpPr>
        <p:spPr>
          <a:xfrm>
            <a:off x="793790" y="4553426"/>
            <a:ext cx="4885015"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D0D8"/>
                </a:solidFill>
                <a:latin typeface="Roboto" pitchFamily="34" charset="0"/>
                <a:ea typeface="Roboto" pitchFamily="34" charset="-122"/>
                <a:cs typeface="Roboto" pitchFamily="34" charset="-120"/>
              </a:rPr>
              <a:t>A well-organized </a:t>
            </a:r>
            <a:r>
              <a:rPr lang="en-US" sz="1750" b="1" dirty="0">
                <a:solidFill>
                  <a:srgbClr val="CFD0D8"/>
                </a:solidFill>
                <a:latin typeface="Roboto" pitchFamily="34" charset="0"/>
                <a:ea typeface="Roboto" pitchFamily="34" charset="-122"/>
                <a:cs typeface="Roboto" pitchFamily="34" charset="-120"/>
              </a:rPr>
              <a:t>left-hand menu</a:t>
            </a:r>
            <a:r>
              <a:rPr lang="en-US" sz="1750" dirty="0">
                <a:solidFill>
                  <a:srgbClr val="CFD0D8"/>
                </a:solidFill>
                <a:latin typeface="Roboto" pitchFamily="34" charset="0"/>
                <a:ea typeface="Roboto" pitchFamily="34" charset="-122"/>
                <a:cs typeface="Roboto" pitchFamily="34" charset="-120"/>
              </a:rPr>
              <a:t> provides quick access to all core functionalities.</a:t>
            </a:r>
            <a:endParaRPr lang="en-US" sz="1750" dirty="0"/>
          </a:p>
        </p:txBody>
      </p:sp>
      <p:sp>
        <p:nvSpPr>
          <p:cNvPr id="7" name="Text 5"/>
          <p:cNvSpPr/>
          <p:nvPr/>
        </p:nvSpPr>
        <p:spPr>
          <a:xfrm>
            <a:off x="793790" y="5483304"/>
            <a:ext cx="4885015" cy="1088708"/>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design prioritizes clarity, intuitive navigation, and ease of operation, putting essential tools at your fingertips.</a:t>
            </a:r>
            <a:endParaRPr lang="en-US" sz="1750" dirty="0"/>
          </a:p>
        </p:txBody>
      </p:sp>
      <p:pic>
        <p:nvPicPr>
          <p:cNvPr id="8" name="Image 0" descr="preencoded.png"/>
          <p:cNvPicPr>
            <a:picLocks noChangeAspect="1"/>
          </p:cNvPicPr>
          <p:nvPr/>
        </p:nvPicPr>
        <p:blipFill>
          <a:blip r:embed="rId3"/>
          <a:stretch>
            <a:fillRect/>
          </a:stretch>
        </p:blipFill>
        <p:spPr>
          <a:xfrm>
            <a:off x="6239828" y="2265640"/>
            <a:ext cx="7604284" cy="4180165"/>
          </a:xfrm>
          <a:prstGeom prst="rect">
            <a:avLst/>
          </a:prstGeom>
        </p:spPr>
      </p:pic>
      <p:sp>
        <p:nvSpPr>
          <p:cNvPr id="9" name="Text 6"/>
          <p:cNvSpPr/>
          <p:nvPr/>
        </p:nvSpPr>
        <p:spPr>
          <a:xfrm>
            <a:off x="6239828" y="6700957"/>
            <a:ext cx="7604284"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73286" y="450413"/>
            <a:ext cx="8630126" cy="511731"/>
          </a:xfrm>
          <a:prstGeom prst="rect">
            <a:avLst/>
          </a:prstGeom>
          <a:noFill/>
          <a:ln/>
        </p:spPr>
        <p:txBody>
          <a:bodyPr wrap="none" lIns="0" tIns="0" rIns="0" bIns="0" rtlCol="0" anchor="t"/>
          <a:lstStyle/>
          <a:p>
            <a:pPr marL="0" indent="0" algn="l">
              <a:lnSpc>
                <a:spcPts val="4000"/>
              </a:lnSpc>
              <a:buNone/>
            </a:pPr>
            <a:r>
              <a:rPr lang="en-US" sz="3200" dirty="0">
                <a:solidFill>
                  <a:srgbClr val="FFFFFF"/>
                </a:solidFill>
                <a:latin typeface="Roboto Medium" pitchFamily="34" charset="0"/>
                <a:ea typeface="Roboto Medium" pitchFamily="34" charset="-122"/>
                <a:cs typeface="Roboto Medium" pitchFamily="34" charset="-120"/>
              </a:rPr>
              <a:t>Rice Storage: Comprehensive Inventory Control</a:t>
            </a:r>
            <a:endParaRPr lang="en-US" sz="3200" dirty="0"/>
          </a:p>
        </p:txBody>
      </p:sp>
      <p:sp>
        <p:nvSpPr>
          <p:cNvPr id="3" name="Text 1"/>
          <p:cNvSpPr/>
          <p:nvPr/>
        </p:nvSpPr>
        <p:spPr>
          <a:xfrm>
            <a:off x="573286" y="1289685"/>
            <a:ext cx="13483828" cy="262057"/>
          </a:xfrm>
          <a:prstGeom prst="rect">
            <a:avLst/>
          </a:prstGeom>
          <a:noFill/>
          <a:ln/>
        </p:spPr>
        <p:txBody>
          <a:bodyPr wrap="none" lIns="0" tIns="0" rIns="0" bIns="0" rtlCol="0" anchor="t"/>
          <a:lstStyle/>
          <a:p>
            <a:pPr marL="0" indent="0" algn="l">
              <a:lnSpc>
                <a:spcPts val="2050"/>
              </a:lnSpc>
              <a:buNone/>
            </a:pPr>
            <a:r>
              <a:rPr lang="en-US" sz="1250" dirty="0">
                <a:solidFill>
                  <a:srgbClr val="CFD0D8"/>
                </a:solidFill>
                <a:latin typeface="Roboto" pitchFamily="34" charset="0"/>
                <a:ea typeface="Roboto" pitchFamily="34" charset="-122"/>
                <a:cs typeface="Roboto" pitchFamily="34" charset="-120"/>
              </a:rPr>
              <a:t>The Rice Storage module is your dedicated hub for managing all rice inventory details. This critical screen ensures accurate stock levels and efficient warehouse operations.</a:t>
            </a:r>
            <a:endParaRPr lang="en-US" sz="1250" dirty="0"/>
          </a:p>
        </p:txBody>
      </p:sp>
      <p:pic>
        <p:nvPicPr>
          <p:cNvPr id="4" name="Image 0" descr="preencoded.png"/>
          <p:cNvPicPr>
            <a:picLocks noChangeAspect="1"/>
          </p:cNvPicPr>
          <p:nvPr/>
        </p:nvPicPr>
        <p:blipFill>
          <a:blip r:embed="rId3"/>
          <a:stretch>
            <a:fillRect/>
          </a:stretch>
        </p:blipFill>
        <p:spPr>
          <a:xfrm>
            <a:off x="573286" y="1735931"/>
            <a:ext cx="12561213" cy="6060400"/>
          </a:xfrm>
          <a:prstGeom prst="rect">
            <a:avLst/>
          </a:prstGeom>
        </p:spPr>
      </p:pic>
      <p:sp>
        <p:nvSpPr>
          <p:cNvPr id="5" name="Text 2"/>
          <p:cNvSpPr/>
          <p:nvPr/>
        </p:nvSpPr>
        <p:spPr>
          <a:xfrm>
            <a:off x="573286" y="7980521"/>
            <a:ext cx="13483828" cy="262057"/>
          </a:xfrm>
          <a:prstGeom prst="rect">
            <a:avLst/>
          </a:prstGeom>
          <a:noFill/>
          <a:ln/>
        </p:spPr>
        <p:txBody>
          <a:bodyPr wrap="none" lIns="0" tIns="0" rIns="0" bIns="0" rtlCol="0" anchor="t"/>
          <a:lstStyle/>
          <a:p>
            <a:pPr marL="0" indent="0" algn="l">
              <a:lnSpc>
                <a:spcPts val="2050"/>
              </a:lnSpc>
              <a:buNone/>
            </a:pP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53891" y="810220"/>
            <a:ext cx="8460938" cy="583763"/>
          </a:xfrm>
          <a:prstGeom prst="rect">
            <a:avLst/>
          </a:prstGeom>
          <a:noFill/>
          <a:ln/>
        </p:spPr>
        <p:txBody>
          <a:bodyPr wrap="none" lIns="0" tIns="0" rIns="0" bIns="0" rtlCol="0" anchor="t"/>
          <a:lstStyle/>
          <a:p>
            <a:pPr marL="0" indent="0" algn="l">
              <a:lnSpc>
                <a:spcPts val="4550"/>
              </a:lnSpc>
              <a:buNone/>
            </a:pPr>
            <a:r>
              <a:rPr lang="en-US" sz="3650" dirty="0">
                <a:solidFill>
                  <a:srgbClr val="FFFFFF"/>
                </a:solidFill>
                <a:latin typeface="Roboto Medium" pitchFamily="34" charset="0"/>
                <a:ea typeface="Roboto Medium" pitchFamily="34" charset="-122"/>
                <a:cs typeface="Roboto Medium" pitchFamily="34" charset="-120"/>
              </a:rPr>
              <a:t>Dynamic Inventory Management Actions</a:t>
            </a:r>
            <a:endParaRPr lang="en-US" sz="3650" dirty="0"/>
          </a:p>
        </p:txBody>
      </p:sp>
      <p:sp>
        <p:nvSpPr>
          <p:cNvPr id="3" name="Shape 1"/>
          <p:cNvSpPr/>
          <p:nvPr/>
        </p:nvSpPr>
        <p:spPr>
          <a:xfrm>
            <a:off x="653891" y="2047756"/>
            <a:ext cx="6567845" cy="1678424"/>
          </a:xfrm>
          <a:prstGeom prst="roundRect">
            <a:avLst>
              <a:gd name="adj" fmla="val 6538"/>
            </a:avLst>
          </a:prstGeom>
          <a:solidFill>
            <a:srgbClr val="000018">
              <a:alpha val="95000"/>
            </a:srgbClr>
          </a:solidFill>
          <a:ln/>
        </p:spPr>
      </p:sp>
      <p:sp>
        <p:nvSpPr>
          <p:cNvPr id="4" name="Shape 2"/>
          <p:cNvSpPr/>
          <p:nvPr/>
        </p:nvSpPr>
        <p:spPr>
          <a:xfrm>
            <a:off x="653891" y="2024896"/>
            <a:ext cx="6567845" cy="91440"/>
          </a:xfrm>
          <a:prstGeom prst="roundRect">
            <a:avLst>
              <a:gd name="adj" fmla="val 85821"/>
            </a:avLst>
          </a:prstGeom>
          <a:solidFill>
            <a:srgbClr val="5A6ED8"/>
          </a:solidFill>
          <a:ln/>
        </p:spPr>
      </p:sp>
      <p:sp>
        <p:nvSpPr>
          <p:cNvPr id="5" name="Shape 3"/>
          <p:cNvSpPr/>
          <p:nvPr/>
        </p:nvSpPr>
        <p:spPr>
          <a:xfrm>
            <a:off x="3657540" y="1767602"/>
            <a:ext cx="560427" cy="560427"/>
          </a:xfrm>
          <a:prstGeom prst="roundRect">
            <a:avLst>
              <a:gd name="adj" fmla="val 163161"/>
            </a:avLst>
          </a:prstGeom>
          <a:solidFill>
            <a:srgbClr val="5A6ED8"/>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5657" y="1935718"/>
            <a:ext cx="224195" cy="224195"/>
          </a:xfrm>
          <a:prstGeom prst="rect">
            <a:avLst/>
          </a:prstGeom>
        </p:spPr>
      </p:pic>
      <p:sp>
        <p:nvSpPr>
          <p:cNvPr id="7" name="Text 4"/>
          <p:cNvSpPr/>
          <p:nvPr/>
        </p:nvSpPr>
        <p:spPr>
          <a:xfrm>
            <a:off x="863560" y="2514838"/>
            <a:ext cx="2335530" cy="291941"/>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Add New Stock</a:t>
            </a:r>
            <a:endParaRPr lang="en-US" sz="1800" dirty="0"/>
          </a:p>
        </p:txBody>
      </p:sp>
      <p:sp>
        <p:nvSpPr>
          <p:cNvPr id="8" name="Text 5"/>
          <p:cNvSpPr/>
          <p:nvPr/>
        </p:nvSpPr>
        <p:spPr>
          <a:xfrm>
            <a:off x="863560" y="2918817"/>
            <a:ext cx="6148507" cy="298847"/>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Effortlessly input details for new rice arrivals into your inventory.</a:t>
            </a:r>
            <a:endParaRPr lang="en-US" sz="1450" dirty="0"/>
          </a:p>
        </p:txBody>
      </p:sp>
      <p:sp>
        <p:nvSpPr>
          <p:cNvPr id="9" name="Shape 6"/>
          <p:cNvSpPr/>
          <p:nvPr/>
        </p:nvSpPr>
        <p:spPr>
          <a:xfrm>
            <a:off x="7408545" y="2047756"/>
            <a:ext cx="6567964" cy="1678424"/>
          </a:xfrm>
          <a:prstGeom prst="roundRect">
            <a:avLst>
              <a:gd name="adj" fmla="val 6538"/>
            </a:avLst>
          </a:prstGeom>
          <a:solidFill>
            <a:srgbClr val="000018">
              <a:alpha val="95000"/>
            </a:srgbClr>
          </a:solidFill>
          <a:ln/>
        </p:spPr>
      </p:sp>
      <p:sp>
        <p:nvSpPr>
          <p:cNvPr id="10" name="Shape 7"/>
          <p:cNvSpPr/>
          <p:nvPr/>
        </p:nvSpPr>
        <p:spPr>
          <a:xfrm>
            <a:off x="7408545" y="2024896"/>
            <a:ext cx="6567964" cy="91440"/>
          </a:xfrm>
          <a:prstGeom prst="roundRect">
            <a:avLst>
              <a:gd name="adj" fmla="val 85821"/>
            </a:avLst>
          </a:prstGeom>
          <a:solidFill>
            <a:srgbClr val="5A6ED8"/>
          </a:solidFill>
          <a:ln/>
        </p:spPr>
      </p:sp>
      <p:sp>
        <p:nvSpPr>
          <p:cNvPr id="11" name="Shape 8"/>
          <p:cNvSpPr/>
          <p:nvPr/>
        </p:nvSpPr>
        <p:spPr>
          <a:xfrm>
            <a:off x="10412313" y="1767602"/>
            <a:ext cx="560427" cy="560427"/>
          </a:xfrm>
          <a:prstGeom prst="roundRect">
            <a:avLst>
              <a:gd name="adj" fmla="val 163161"/>
            </a:avLst>
          </a:prstGeom>
          <a:solidFill>
            <a:srgbClr val="5A6ED8"/>
          </a:solidFill>
          <a:ln/>
        </p:spPr>
      </p:sp>
      <p:pic>
        <p:nvPicPr>
          <p:cNvPr id="12"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580430" y="1935718"/>
            <a:ext cx="224195" cy="224195"/>
          </a:xfrm>
          <a:prstGeom prst="rect">
            <a:avLst/>
          </a:prstGeom>
        </p:spPr>
      </p:pic>
      <p:sp>
        <p:nvSpPr>
          <p:cNvPr id="13" name="Text 9"/>
          <p:cNvSpPr/>
          <p:nvPr/>
        </p:nvSpPr>
        <p:spPr>
          <a:xfrm>
            <a:off x="7618214" y="2514838"/>
            <a:ext cx="2335530" cy="291941"/>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Edit Information</a:t>
            </a:r>
            <a:endParaRPr lang="en-US" sz="1800" dirty="0"/>
          </a:p>
        </p:txBody>
      </p:sp>
      <p:sp>
        <p:nvSpPr>
          <p:cNvPr id="14" name="Text 10"/>
          <p:cNvSpPr/>
          <p:nvPr/>
        </p:nvSpPr>
        <p:spPr>
          <a:xfrm>
            <a:off x="7618214" y="2918817"/>
            <a:ext cx="6148626" cy="597694"/>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Update existing rice details, including quantity, price, or supplier information.</a:t>
            </a:r>
            <a:endParaRPr lang="en-US" sz="1450" dirty="0"/>
          </a:p>
        </p:txBody>
      </p:sp>
      <p:sp>
        <p:nvSpPr>
          <p:cNvPr id="15" name="Shape 11"/>
          <p:cNvSpPr/>
          <p:nvPr/>
        </p:nvSpPr>
        <p:spPr>
          <a:xfrm>
            <a:off x="653891" y="4193143"/>
            <a:ext cx="6567845" cy="1379577"/>
          </a:xfrm>
          <a:prstGeom prst="roundRect">
            <a:avLst>
              <a:gd name="adj" fmla="val 7954"/>
            </a:avLst>
          </a:prstGeom>
          <a:solidFill>
            <a:srgbClr val="000018">
              <a:alpha val="95000"/>
            </a:srgbClr>
          </a:solidFill>
          <a:ln/>
        </p:spPr>
      </p:sp>
      <p:sp>
        <p:nvSpPr>
          <p:cNvPr id="16" name="Shape 12"/>
          <p:cNvSpPr/>
          <p:nvPr/>
        </p:nvSpPr>
        <p:spPr>
          <a:xfrm>
            <a:off x="653891" y="4170283"/>
            <a:ext cx="6567845" cy="91440"/>
          </a:xfrm>
          <a:prstGeom prst="roundRect">
            <a:avLst>
              <a:gd name="adj" fmla="val 85821"/>
            </a:avLst>
          </a:prstGeom>
          <a:solidFill>
            <a:srgbClr val="5A6ED8"/>
          </a:solidFill>
          <a:ln/>
        </p:spPr>
      </p:sp>
      <p:sp>
        <p:nvSpPr>
          <p:cNvPr id="17" name="Shape 13"/>
          <p:cNvSpPr/>
          <p:nvPr/>
        </p:nvSpPr>
        <p:spPr>
          <a:xfrm>
            <a:off x="3657540" y="3912989"/>
            <a:ext cx="560427" cy="560427"/>
          </a:xfrm>
          <a:prstGeom prst="roundRect">
            <a:avLst>
              <a:gd name="adj" fmla="val 163161"/>
            </a:avLst>
          </a:prstGeom>
          <a:solidFill>
            <a:srgbClr val="5A6ED8"/>
          </a:solidFill>
          <a:ln/>
        </p:spPr>
      </p:sp>
      <p:pic>
        <p:nvPicPr>
          <p:cNvPr id="18"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3825657" y="4081105"/>
            <a:ext cx="224195" cy="224195"/>
          </a:xfrm>
          <a:prstGeom prst="rect">
            <a:avLst/>
          </a:prstGeom>
        </p:spPr>
      </p:pic>
      <p:sp>
        <p:nvSpPr>
          <p:cNvPr id="19" name="Text 14"/>
          <p:cNvSpPr/>
          <p:nvPr/>
        </p:nvSpPr>
        <p:spPr>
          <a:xfrm>
            <a:off x="863560" y="4660225"/>
            <a:ext cx="2335530" cy="291941"/>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Delete Records</a:t>
            </a:r>
            <a:endParaRPr lang="en-US" sz="1800" dirty="0"/>
          </a:p>
        </p:txBody>
      </p:sp>
      <p:sp>
        <p:nvSpPr>
          <p:cNvPr id="20" name="Text 15"/>
          <p:cNvSpPr/>
          <p:nvPr/>
        </p:nvSpPr>
        <p:spPr>
          <a:xfrm>
            <a:off x="863560" y="5064204"/>
            <a:ext cx="6148507" cy="298847"/>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Remove outdated or incorrect rice entries to maintain data accuracy.</a:t>
            </a:r>
            <a:endParaRPr lang="en-US" sz="1450" dirty="0"/>
          </a:p>
        </p:txBody>
      </p:sp>
      <p:sp>
        <p:nvSpPr>
          <p:cNvPr id="21" name="Shape 16"/>
          <p:cNvSpPr/>
          <p:nvPr/>
        </p:nvSpPr>
        <p:spPr>
          <a:xfrm>
            <a:off x="7408545" y="4193143"/>
            <a:ext cx="6567964" cy="1379577"/>
          </a:xfrm>
          <a:prstGeom prst="roundRect">
            <a:avLst>
              <a:gd name="adj" fmla="val 7954"/>
            </a:avLst>
          </a:prstGeom>
          <a:solidFill>
            <a:srgbClr val="000018">
              <a:alpha val="95000"/>
            </a:srgbClr>
          </a:solidFill>
          <a:ln/>
        </p:spPr>
      </p:sp>
      <p:sp>
        <p:nvSpPr>
          <p:cNvPr id="22" name="Shape 17"/>
          <p:cNvSpPr/>
          <p:nvPr/>
        </p:nvSpPr>
        <p:spPr>
          <a:xfrm>
            <a:off x="7408545" y="4170283"/>
            <a:ext cx="6567964" cy="91440"/>
          </a:xfrm>
          <a:prstGeom prst="roundRect">
            <a:avLst>
              <a:gd name="adj" fmla="val 85821"/>
            </a:avLst>
          </a:prstGeom>
          <a:solidFill>
            <a:srgbClr val="5A6ED8"/>
          </a:solidFill>
          <a:ln/>
        </p:spPr>
      </p:sp>
      <p:sp>
        <p:nvSpPr>
          <p:cNvPr id="23" name="Shape 18"/>
          <p:cNvSpPr/>
          <p:nvPr/>
        </p:nvSpPr>
        <p:spPr>
          <a:xfrm>
            <a:off x="10412313" y="3912989"/>
            <a:ext cx="560427" cy="560427"/>
          </a:xfrm>
          <a:prstGeom prst="roundRect">
            <a:avLst>
              <a:gd name="adj" fmla="val 163161"/>
            </a:avLst>
          </a:prstGeom>
          <a:solidFill>
            <a:srgbClr val="5A6ED8"/>
          </a:solidFill>
          <a:ln/>
        </p:spPr>
      </p:sp>
      <p:pic>
        <p:nvPicPr>
          <p:cNvPr id="24"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10580430" y="4081105"/>
            <a:ext cx="224195" cy="224195"/>
          </a:xfrm>
          <a:prstGeom prst="rect">
            <a:avLst/>
          </a:prstGeom>
        </p:spPr>
      </p:pic>
      <p:sp>
        <p:nvSpPr>
          <p:cNvPr id="25" name="Text 19"/>
          <p:cNvSpPr/>
          <p:nvPr/>
        </p:nvSpPr>
        <p:spPr>
          <a:xfrm>
            <a:off x="7618214" y="4660225"/>
            <a:ext cx="2335530" cy="291941"/>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Refresh Data</a:t>
            </a:r>
            <a:endParaRPr lang="en-US" sz="1800" dirty="0"/>
          </a:p>
        </p:txBody>
      </p:sp>
      <p:sp>
        <p:nvSpPr>
          <p:cNvPr id="26" name="Text 20"/>
          <p:cNvSpPr/>
          <p:nvPr/>
        </p:nvSpPr>
        <p:spPr>
          <a:xfrm>
            <a:off x="7618214" y="5064204"/>
            <a:ext cx="6148626" cy="298847"/>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Instantly update the display to reflect the most current inventory status.</a:t>
            </a:r>
            <a:endParaRPr lang="en-US" sz="1450" dirty="0"/>
          </a:p>
        </p:txBody>
      </p:sp>
      <p:sp>
        <p:nvSpPr>
          <p:cNvPr id="27" name="Shape 21"/>
          <p:cNvSpPr/>
          <p:nvPr/>
        </p:nvSpPr>
        <p:spPr>
          <a:xfrm>
            <a:off x="653891" y="6039683"/>
            <a:ext cx="6567845" cy="1379577"/>
          </a:xfrm>
          <a:prstGeom prst="roundRect">
            <a:avLst>
              <a:gd name="adj" fmla="val 7954"/>
            </a:avLst>
          </a:prstGeom>
          <a:solidFill>
            <a:srgbClr val="000018">
              <a:alpha val="95000"/>
            </a:srgbClr>
          </a:solidFill>
          <a:ln/>
        </p:spPr>
      </p:sp>
      <p:sp>
        <p:nvSpPr>
          <p:cNvPr id="28" name="Shape 22"/>
          <p:cNvSpPr/>
          <p:nvPr/>
        </p:nvSpPr>
        <p:spPr>
          <a:xfrm>
            <a:off x="653891" y="6016823"/>
            <a:ext cx="6567845" cy="91440"/>
          </a:xfrm>
          <a:prstGeom prst="roundRect">
            <a:avLst>
              <a:gd name="adj" fmla="val 85821"/>
            </a:avLst>
          </a:prstGeom>
          <a:solidFill>
            <a:srgbClr val="5A6ED8"/>
          </a:solidFill>
          <a:ln/>
        </p:spPr>
      </p:sp>
      <p:sp>
        <p:nvSpPr>
          <p:cNvPr id="29" name="Shape 23"/>
          <p:cNvSpPr/>
          <p:nvPr/>
        </p:nvSpPr>
        <p:spPr>
          <a:xfrm>
            <a:off x="3657540" y="5759529"/>
            <a:ext cx="560427" cy="560427"/>
          </a:xfrm>
          <a:prstGeom prst="roundRect">
            <a:avLst>
              <a:gd name="adj" fmla="val 163161"/>
            </a:avLst>
          </a:prstGeom>
          <a:solidFill>
            <a:srgbClr val="5A6ED8"/>
          </a:solidFill>
          <a:ln/>
        </p:spPr>
      </p:sp>
      <p:pic>
        <p:nvPicPr>
          <p:cNvPr id="30"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3825657" y="5927646"/>
            <a:ext cx="224195" cy="224195"/>
          </a:xfrm>
          <a:prstGeom prst="rect">
            <a:avLst/>
          </a:prstGeom>
        </p:spPr>
      </p:pic>
      <p:sp>
        <p:nvSpPr>
          <p:cNvPr id="31" name="Text 24"/>
          <p:cNvSpPr/>
          <p:nvPr/>
        </p:nvSpPr>
        <p:spPr>
          <a:xfrm>
            <a:off x="863560" y="6506766"/>
            <a:ext cx="2335530" cy="291941"/>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Save Changes</a:t>
            </a:r>
            <a:endParaRPr lang="en-US" sz="1800" dirty="0"/>
          </a:p>
        </p:txBody>
      </p:sp>
      <p:sp>
        <p:nvSpPr>
          <p:cNvPr id="32" name="Text 25"/>
          <p:cNvSpPr/>
          <p:nvPr/>
        </p:nvSpPr>
        <p:spPr>
          <a:xfrm>
            <a:off x="863560" y="6910745"/>
            <a:ext cx="6148507" cy="298847"/>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Commit all modifications to the database, ensuring data persistence.</a:t>
            </a:r>
            <a:endParaRPr lang="en-US" sz="1450" dirty="0"/>
          </a:p>
        </p:txBody>
      </p:sp>
      <p:sp>
        <p:nvSpPr>
          <p:cNvPr id="33" name="Shape 26"/>
          <p:cNvSpPr/>
          <p:nvPr/>
        </p:nvSpPr>
        <p:spPr>
          <a:xfrm>
            <a:off x="7408545" y="6039683"/>
            <a:ext cx="6567964" cy="1379577"/>
          </a:xfrm>
          <a:prstGeom prst="roundRect">
            <a:avLst>
              <a:gd name="adj" fmla="val 7954"/>
            </a:avLst>
          </a:prstGeom>
          <a:solidFill>
            <a:srgbClr val="000018">
              <a:alpha val="95000"/>
            </a:srgbClr>
          </a:solidFill>
          <a:ln/>
        </p:spPr>
      </p:sp>
      <p:sp>
        <p:nvSpPr>
          <p:cNvPr id="34" name="Shape 27"/>
          <p:cNvSpPr/>
          <p:nvPr/>
        </p:nvSpPr>
        <p:spPr>
          <a:xfrm>
            <a:off x="7408545" y="6016823"/>
            <a:ext cx="6567964" cy="91440"/>
          </a:xfrm>
          <a:prstGeom prst="roundRect">
            <a:avLst>
              <a:gd name="adj" fmla="val 85821"/>
            </a:avLst>
          </a:prstGeom>
          <a:solidFill>
            <a:srgbClr val="5A6ED8"/>
          </a:solidFill>
          <a:ln/>
        </p:spPr>
      </p:sp>
      <p:sp>
        <p:nvSpPr>
          <p:cNvPr id="35" name="Shape 28"/>
          <p:cNvSpPr/>
          <p:nvPr/>
        </p:nvSpPr>
        <p:spPr>
          <a:xfrm>
            <a:off x="10412313" y="5759529"/>
            <a:ext cx="560427" cy="560427"/>
          </a:xfrm>
          <a:prstGeom prst="roundRect">
            <a:avLst>
              <a:gd name="adj" fmla="val 163161"/>
            </a:avLst>
          </a:prstGeom>
          <a:solidFill>
            <a:srgbClr val="5A6ED8"/>
          </a:solidFill>
          <a:ln/>
        </p:spPr>
      </p:sp>
      <p:pic>
        <p:nvPicPr>
          <p:cNvPr id="36" name="Image 5" descr="preencoded.png"/>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10580430" y="5927646"/>
            <a:ext cx="224195" cy="224195"/>
          </a:xfrm>
          <a:prstGeom prst="rect">
            <a:avLst/>
          </a:prstGeom>
        </p:spPr>
      </p:pic>
      <p:sp>
        <p:nvSpPr>
          <p:cNvPr id="37" name="Text 29"/>
          <p:cNvSpPr/>
          <p:nvPr/>
        </p:nvSpPr>
        <p:spPr>
          <a:xfrm>
            <a:off x="7618214" y="6506766"/>
            <a:ext cx="2335530" cy="291941"/>
          </a:xfrm>
          <a:prstGeom prst="rect">
            <a:avLst/>
          </a:prstGeom>
          <a:noFill/>
          <a:ln/>
        </p:spPr>
        <p:txBody>
          <a:bodyPr wrap="none" lIns="0" tIns="0" rIns="0" bIns="0" rtlCol="0" anchor="t"/>
          <a:lstStyle/>
          <a:p>
            <a:pPr marL="0" indent="0" algn="l">
              <a:lnSpc>
                <a:spcPts val="2250"/>
              </a:lnSpc>
              <a:buNone/>
            </a:pPr>
            <a:r>
              <a:rPr lang="en-US" sz="1800" dirty="0">
                <a:solidFill>
                  <a:srgbClr val="CFD0D8"/>
                </a:solidFill>
                <a:latin typeface="Roboto Medium" pitchFamily="34" charset="0"/>
                <a:ea typeface="Roboto Medium" pitchFamily="34" charset="-122"/>
                <a:cs typeface="Roboto Medium" pitchFamily="34" charset="-120"/>
              </a:rPr>
              <a:t>Cancel Operation</a:t>
            </a:r>
            <a:endParaRPr lang="en-US" sz="1800" dirty="0"/>
          </a:p>
        </p:txBody>
      </p:sp>
      <p:sp>
        <p:nvSpPr>
          <p:cNvPr id="38" name="Text 30"/>
          <p:cNvSpPr/>
          <p:nvPr/>
        </p:nvSpPr>
        <p:spPr>
          <a:xfrm>
            <a:off x="7618214" y="6910745"/>
            <a:ext cx="6148626" cy="298847"/>
          </a:xfrm>
          <a:prstGeom prst="rect">
            <a:avLst/>
          </a:prstGeom>
          <a:noFill/>
          <a:ln/>
        </p:spPr>
        <p:txBody>
          <a:bodyPr wrap="non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Discard any unsaved changes and revert to the previous state.</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0093" y="755928"/>
            <a:ext cx="12280344" cy="660916"/>
          </a:xfrm>
          <a:prstGeom prst="rect">
            <a:avLst/>
          </a:prstGeom>
          <a:noFill/>
          <a:ln/>
        </p:spPr>
        <p:txBody>
          <a:bodyPr wrap="none" lIns="0" tIns="0" rIns="0" bIns="0" rtlCol="0" anchor="t"/>
          <a:lstStyle/>
          <a:p>
            <a:pPr marL="0" indent="0" algn="l">
              <a:lnSpc>
                <a:spcPts val="5200"/>
              </a:lnSpc>
              <a:buNone/>
            </a:pPr>
            <a:r>
              <a:rPr lang="en-US" sz="4150" dirty="0">
                <a:solidFill>
                  <a:srgbClr val="FFFFFF"/>
                </a:solidFill>
                <a:latin typeface="Roboto Medium" pitchFamily="34" charset="0"/>
                <a:ea typeface="Roboto Medium" pitchFamily="34" charset="-122"/>
                <a:cs typeface="Roboto Medium" pitchFamily="34" charset="-120"/>
              </a:rPr>
              <a:t>Invoice Management: Streamlined Sales Processing</a:t>
            </a:r>
            <a:endParaRPr lang="en-US" sz="4150" dirty="0"/>
          </a:p>
        </p:txBody>
      </p:sp>
      <p:pic>
        <p:nvPicPr>
          <p:cNvPr id="3" name="Image 0" descr="preencoded.png"/>
          <p:cNvPicPr>
            <a:picLocks noChangeAspect="1"/>
          </p:cNvPicPr>
          <p:nvPr/>
        </p:nvPicPr>
        <p:blipFill>
          <a:blip r:embed="rId3"/>
          <a:stretch>
            <a:fillRect/>
          </a:stretch>
        </p:blipFill>
        <p:spPr>
          <a:xfrm>
            <a:off x="740093" y="1971913"/>
            <a:ext cx="5827395" cy="4735354"/>
          </a:xfrm>
          <a:prstGeom prst="rect">
            <a:avLst/>
          </a:prstGeom>
        </p:spPr>
      </p:pic>
      <p:sp>
        <p:nvSpPr>
          <p:cNvPr id="4" name="Text 1"/>
          <p:cNvSpPr/>
          <p:nvPr/>
        </p:nvSpPr>
        <p:spPr>
          <a:xfrm>
            <a:off x="740093" y="6945154"/>
            <a:ext cx="6317218" cy="338257"/>
          </a:xfrm>
          <a:prstGeom prst="rect">
            <a:avLst/>
          </a:prstGeom>
          <a:noFill/>
          <a:ln/>
        </p:spPr>
        <p:txBody>
          <a:bodyPr wrap="none" lIns="0" tIns="0" rIns="0" bIns="0" rtlCol="0" anchor="t"/>
          <a:lstStyle/>
          <a:p>
            <a:pPr marL="0" indent="0" algn="l">
              <a:lnSpc>
                <a:spcPts val="2650"/>
              </a:lnSpc>
              <a:buNone/>
            </a:pPr>
            <a:endParaRPr lang="en-US" sz="1650" dirty="0"/>
          </a:p>
        </p:txBody>
      </p:sp>
      <p:sp>
        <p:nvSpPr>
          <p:cNvPr id="5" name="Text 2"/>
          <p:cNvSpPr/>
          <p:nvPr/>
        </p:nvSpPr>
        <p:spPr>
          <a:xfrm>
            <a:off x="7580709" y="1945481"/>
            <a:ext cx="2643426" cy="330398"/>
          </a:xfrm>
          <a:prstGeom prst="rect">
            <a:avLst/>
          </a:prstGeom>
          <a:noFill/>
          <a:ln/>
        </p:spPr>
        <p:txBody>
          <a:bodyPr wrap="none" lIns="0" tIns="0" rIns="0" bIns="0" rtlCol="0" anchor="t"/>
          <a:lstStyle/>
          <a:p>
            <a:pPr marL="0" indent="0" algn="l">
              <a:lnSpc>
                <a:spcPts val="2600"/>
              </a:lnSpc>
              <a:buNone/>
            </a:pPr>
            <a:r>
              <a:rPr lang="en-US" sz="2050" dirty="0">
                <a:solidFill>
                  <a:srgbClr val="FFFFFF"/>
                </a:solidFill>
                <a:latin typeface="Roboto Medium" pitchFamily="34" charset="0"/>
                <a:ea typeface="Roboto Medium" pitchFamily="34" charset="-122"/>
                <a:cs typeface="Roboto Medium" pitchFamily="34" charset="-120"/>
              </a:rPr>
              <a:t>Effortless Billing</a:t>
            </a:r>
            <a:endParaRPr lang="en-US" sz="2050" dirty="0"/>
          </a:p>
        </p:txBody>
      </p:sp>
      <p:sp>
        <p:nvSpPr>
          <p:cNvPr id="6" name="Text 3"/>
          <p:cNvSpPr/>
          <p:nvPr/>
        </p:nvSpPr>
        <p:spPr>
          <a:xfrm>
            <a:off x="7580709" y="2487335"/>
            <a:ext cx="6317218" cy="676513"/>
          </a:xfrm>
          <a:prstGeom prst="rect">
            <a:avLst/>
          </a:prstGeom>
          <a:noFill/>
          <a:ln/>
        </p:spPr>
        <p:txBody>
          <a:bodyPr wrap="square" lIns="0" tIns="0" rIns="0" bIns="0" rtlCol="0" anchor="t"/>
          <a:lstStyle/>
          <a:p>
            <a:pPr marL="0" indent="0" algn="l">
              <a:lnSpc>
                <a:spcPts val="2650"/>
              </a:lnSpc>
              <a:buNone/>
            </a:pPr>
            <a:r>
              <a:rPr lang="en-US" sz="1650" dirty="0">
                <a:solidFill>
                  <a:srgbClr val="CFD0D8"/>
                </a:solidFill>
                <a:latin typeface="Roboto" pitchFamily="34" charset="0"/>
                <a:ea typeface="Roboto" pitchFamily="34" charset="-122"/>
                <a:cs typeface="Roboto" pitchFamily="34" charset="-120"/>
              </a:rPr>
              <a:t>Our Invoice module simplifies the sales process, allowing for quick and accurate transaction handling.</a:t>
            </a:r>
            <a:endParaRPr lang="en-US" sz="1650" dirty="0"/>
          </a:p>
        </p:txBody>
      </p:sp>
      <p:sp>
        <p:nvSpPr>
          <p:cNvPr id="7" name="Text 4"/>
          <p:cNvSpPr/>
          <p:nvPr/>
        </p:nvSpPr>
        <p:spPr>
          <a:xfrm>
            <a:off x="7580709" y="3354110"/>
            <a:ext cx="6317218" cy="338257"/>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Create New Invoices:</a:t>
            </a:r>
            <a:r>
              <a:rPr lang="en-US" sz="1650" dirty="0">
                <a:solidFill>
                  <a:srgbClr val="CFD0D8"/>
                </a:solidFill>
                <a:latin typeface="Roboto" pitchFamily="34" charset="0"/>
                <a:ea typeface="Roboto" pitchFamily="34" charset="-122"/>
                <a:cs typeface="Roboto" pitchFamily="34" charset="-120"/>
              </a:rPr>
              <a:t> Initiate new sales records with ease.</a:t>
            </a:r>
            <a:endParaRPr lang="en-US" sz="1650" dirty="0"/>
          </a:p>
        </p:txBody>
      </p:sp>
      <p:sp>
        <p:nvSpPr>
          <p:cNvPr id="8" name="Text 5"/>
          <p:cNvSpPr/>
          <p:nvPr/>
        </p:nvSpPr>
        <p:spPr>
          <a:xfrm>
            <a:off x="7580709" y="3766304"/>
            <a:ext cx="6317218"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Customer Selection:</a:t>
            </a:r>
            <a:r>
              <a:rPr lang="en-US" sz="1650" dirty="0">
                <a:solidFill>
                  <a:srgbClr val="CFD0D8"/>
                </a:solidFill>
                <a:latin typeface="Roboto" pitchFamily="34" charset="0"/>
                <a:ea typeface="Roboto" pitchFamily="34" charset="-122"/>
                <a:cs typeface="Roboto" pitchFamily="34" charset="-120"/>
              </a:rPr>
              <a:t> Quickly select registered customers to associate with the sale.</a:t>
            </a:r>
            <a:endParaRPr lang="en-US" sz="1650" dirty="0"/>
          </a:p>
        </p:txBody>
      </p:sp>
      <p:sp>
        <p:nvSpPr>
          <p:cNvPr id="9" name="Text 6"/>
          <p:cNvSpPr/>
          <p:nvPr/>
        </p:nvSpPr>
        <p:spPr>
          <a:xfrm>
            <a:off x="7580709" y="4516755"/>
            <a:ext cx="6317218"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Rice Product Choice:</a:t>
            </a:r>
            <a:r>
              <a:rPr lang="en-US" sz="1650" dirty="0">
                <a:solidFill>
                  <a:srgbClr val="CFD0D8"/>
                </a:solidFill>
                <a:latin typeface="Roboto" pitchFamily="34" charset="0"/>
                <a:ea typeface="Roboto" pitchFamily="34" charset="-122"/>
                <a:cs typeface="Roboto" pitchFamily="34" charset="-120"/>
              </a:rPr>
              <a:t> Choose specific rice varieties from inventory for sale.</a:t>
            </a:r>
            <a:endParaRPr lang="en-US" sz="1650" dirty="0"/>
          </a:p>
        </p:txBody>
      </p:sp>
      <p:sp>
        <p:nvSpPr>
          <p:cNvPr id="10" name="Text 7"/>
          <p:cNvSpPr/>
          <p:nvPr/>
        </p:nvSpPr>
        <p:spPr>
          <a:xfrm>
            <a:off x="7580709" y="5267206"/>
            <a:ext cx="6317218" cy="676513"/>
          </a:xfrm>
          <a:prstGeom prst="rect">
            <a:avLst/>
          </a:prstGeom>
          <a:noFill/>
          <a:ln/>
        </p:spPr>
        <p:txBody>
          <a:bodyPr wrap="square" lIns="0" tIns="0" rIns="0" bIns="0" rtlCol="0" anchor="t"/>
          <a:lstStyle/>
          <a:p>
            <a:pPr marL="342900" indent="-342900" algn="l">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Automatic Total Calculation:</a:t>
            </a:r>
            <a:r>
              <a:rPr lang="en-US" sz="1650" dirty="0">
                <a:solidFill>
                  <a:srgbClr val="CFD0D8"/>
                </a:solidFill>
                <a:latin typeface="Roboto" pitchFamily="34" charset="0"/>
                <a:ea typeface="Roboto" pitchFamily="34" charset="-122"/>
                <a:cs typeface="Roboto" pitchFamily="34" charset="-120"/>
              </a:rPr>
              <a:t> The system automatically computes the total amount due.</a:t>
            </a:r>
            <a:endParaRPr lang="en-US" sz="1650" dirty="0"/>
          </a:p>
        </p:txBody>
      </p:sp>
      <p:sp>
        <p:nvSpPr>
          <p:cNvPr id="11" name="Text 8"/>
          <p:cNvSpPr/>
          <p:nvPr/>
        </p:nvSpPr>
        <p:spPr>
          <a:xfrm>
            <a:off x="7580709" y="6017657"/>
            <a:ext cx="6317218" cy="338257"/>
          </a:xfrm>
          <a:prstGeom prst="rect">
            <a:avLst/>
          </a:prstGeom>
          <a:noFill/>
          <a:ln/>
        </p:spPr>
        <p:txBody>
          <a:bodyPr wrap="none" lIns="0" tIns="0" rIns="0" bIns="0" rtlCol="0" anchor="t"/>
          <a:lstStyle/>
          <a:p>
            <a:pPr marL="342900" indent="-342900" algn="l">
              <a:lnSpc>
                <a:spcPts val="2650"/>
              </a:lnSpc>
              <a:buSzPct val="100000"/>
              <a:buChar char="•"/>
            </a:pPr>
            <a:r>
              <a:rPr lang="en-US" sz="1650" b="1" dirty="0">
                <a:solidFill>
                  <a:srgbClr val="CFD0D8"/>
                </a:solidFill>
                <a:latin typeface="Roboto" pitchFamily="34" charset="0"/>
                <a:ea typeface="Roboto" pitchFamily="34" charset="-122"/>
                <a:cs typeface="Roboto" pitchFamily="34" charset="-120"/>
              </a:rPr>
              <a:t>Save &amp; Print:</a:t>
            </a:r>
            <a:r>
              <a:rPr lang="en-US" sz="1650" dirty="0">
                <a:solidFill>
                  <a:srgbClr val="CFD0D8"/>
                </a:solidFill>
                <a:latin typeface="Roboto" pitchFamily="34" charset="0"/>
                <a:ea typeface="Roboto" pitchFamily="34" charset="-122"/>
                <a:cs typeface="Roboto" pitchFamily="34" charset="-120"/>
              </a:rPr>
              <a:t> Finalize and print invoices for customer records.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42223" y="504587"/>
            <a:ext cx="8574762" cy="573405"/>
          </a:xfrm>
          <a:prstGeom prst="rect">
            <a:avLst/>
          </a:prstGeom>
          <a:noFill/>
          <a:ln/>
        </p:spPr>
        <p:txBody>
          <a:bodyPr wrap="none" lIns="0" tIns="0" rIns="0" bIns="0" rtlCol="0" anchor="t"/>
          <a:lstStyle/>
          <a:p>
            <a:pPr marL="0" indent="0" algn="l">
              <a:lnSpc>
                <a:spcPts val="4500"/>
              </a:lnSpc>
              <a:buNone/>
            </a:pPr>
            <a:r>
              <a:rPr lang="en-US" sz="3600" dirty="0">
                <a:solidFill>
                  <a:srgbClr val="FFFFFF"/>
                </a:solidFill>
                <a:latin typeface="Roboto Medium" pitchFamily="34" charset="0"/>
                <a:ea typeface="Roboto Medium" pitchFamily="34" charset="-122"/>
                <a:cs typeface="Roboto Medium" pitchFamily="34" charset="-120"/>
              </a:rPr>
              <a:t>Key Relationships: Customers &amp; Suppliers</a:t>
            </a:r>
            <a:endParaRPr lang="en-US" sz="3600" dirty="0"/>
          </a:p>
        </p:txBody>
      </p:sp>
      <p:sp>
        <p:nvSpPr>
          <p:cNvPr id="3" name="Text 1"/>
          <p:cNvSpPr/>
          <p:nvPr/>
        </p:nvSpPr>
        <p:spPr>
          <a:xfrm>
            <a:off x="642223" y="1444943"/>
            <a:ext cx="13345954" cy="293489"/>
          </a:xfrm>
          <a:prstGeom prst="rect">
            <a:avLst/>
          </a:prstGeom>
          <a:noFill/>
          <a:ln/>
        </p:spPr>
        <p:txBody>
          <a:bodyPr wrap="none" lIns="0" tIns="0" rIns="0" bIns="0" rtlCol="0" anchor="t"/>
          <a:lstStyle/>
          <a:p>
            <a:pPr marL="0" indent="0" algn="l">
              <a:lnSpc>
                <a:spcPts val="2300"/>
              </a:lnSpc>
              <a:buNone/>
            </a:pPr>
            <a:endParaRPr lang="en-US" sz="1400" dirty="0"/>
          </a:p>
        </p:txBody>
      </p:sp>
      <p:pic>
        <p:nvPicPr>
          <p:cNvPr id="4" name="Image 0" descr="preencoded.png"/>
          <p:cNvPicPr>
            <a:picLocks noChangeAspect="1"/>
          </p:cNvPicPr>
          <p:nvPr/>
        </p:nvPicPr>
        <p:blipFill>
          <a:blip r:embed="rId3"/>
          <a:stretch>
            <a:fillRect/>
          </a:stretch>
        </p:blipFill>
        <p:spPr>
          <a:xfrm>
            <a:off x="642223" y="2151102"/>
            <a:ext cx="6173153" cy="2905720"/>
          </a:xfrm>
          <a:prstGeom prst="rect">
            <a:avLst/>
          </a:prstGeom>
        </p:spPr>
      </p:pic>
      <p:sp>
        <p:nvSpPr>
          <p:cNvPr id="5" name="Text 2"/>
          <p:cNvSpPr/>
          <p:nvPr/>
        </p:nvSpPr>
        <p:spPr>
          <a:xfrm>
            <a:off x="642223" y="5263158"/>
            <a:ext cx="6173153" cy="293489"/>
          </a:xfrm>
          <a:prstGeom prst="rect">
            <a:avLst/>
          </a:prstGeom>
          <a:noFill/>
          <a:ln/>
        </p:spPr>
        <p:txBody>
          <a:bodyPr wrap="none" lIns="0" tIns="0" rIns="0" bIns="0" rtlCol="0" anchor="t"/>
          <a:lstStyle/>
          <a:p>
            <a:pPr marL="0" indent="0" algn="l">
              <a:lnSpc>
                <a:spcPts val="2300"/>
              </a:lnSpc>
              <a:buNone/>
            </a:pPr>
            <a:r>
              <a:rPr lang="en-US" sz="1400" b="1" dirty="0">
                <a:solidFill>
                  <a:srgbClr val="CFD0D8"/>
                </a:solidFill>
                <a:latin typeface="Roboto" pitchFamily="34" charset="0"/>
                <a:ea typeface="Roboto" pitchFamily="34" charset="-122"/>
                <a:cs typeface="Roboto" pitchFamily="34" charset="-120"/>
              </a:rPr>
              <a:t>Supplier Management </a:t>
            </a:r>
            <a:endParaRPr lang="en-US" sz="1400" dirty="0"/>
          </a:p>
        </p:txBody>
      </p:sp>
      <p:sp>
        <p:nvSpPr>
          <p:cNvPr id="6" name="Text 3"/>
          <p:cNvSpPr/>
          <p:nvPr/>
        </p:nvSpPr>
        <p:spPr>
          <a:xfrm>
            <a:off x="642223" y="5721787"/>
            <a:ext cx="6173153" cy="880467"/>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 Manages all essential information about rice suppliers. •Tracks procurement history and supplier performance. Ensures a reliable and stable supply chain for your business:</a:t>
            </a:r>
            <a:endParaRPr lang="en-US" sz="1400" dirty="0"/>
          </a:p>
        </p:txBody>
      </p:sp>
      <p:pic>
        <p:nvPicPr>
          <p:cNvPr id="7" name="Image 1" descr="preencoded.png"/>
          <p:cNvPicPr>
            <a:picLocks noChangeAspect="1"/>
          </p:cNvPicPr>
          <p:nvPr/>
        </p:nvPicPr>
        <p:blipFill>
          <a:blip r:embed="rId4"/>
          <a:stretch>
            <a:fillRect/>
          </a:stretch>
        </p:blipFill>
        <p:spPr>
          <a:xfrm>
            <a:off x="7270671" y="2151102"/>
            <a:ext cx="4240887" cy="2241709"/>
          </a:xfrm>
          <a:prstGeom prst="rect">
            <a:avLst/>
          </a:prstGeom>
        </p:spPr>
      </p:pic>
      <p:sp>
        <p:nvSpPr>
          <p:cNvPr id="8" name="Text 4"/>
          <p:cNvSpPr/>
          <p:nvPr/>
        </p:nvSpPr>
        <p:spPr>
          <a:xfrm>
            <a:off x="7270671" y="4599146"/>
            <a:ext cx="6725007" cy="293489"/>
          </a:xfrm>
          <a:prstGeom prst="rect">
            <a:avLst/>
          </a:prstGeom>
          <a:noFill/>
          <a:ln/>
        </p:spPr>
        <p:txBody>
          <a:bodyPr wrap="none" lIns="0" tIns="0" rIns="0" bIns="0" rtlCol="0" anchor="t"/>
          <a:lstStyle/>
          <a:p>
            <a:pPr marL="0" indent="0" algn="l">
              <a:lnSpc>
                <a:spcPts val="2300"/>
              </a:lnSpc>
              <a:buNone/>
            </a:pPr>
            <a:r>
              <a:rPr lang="en-US" sz="1400" b="1" dirty="0">
                <a:solidFill>
                  <a:srgbClr val="CFD0D8"/>
                </a:solidFill>
                <a:latin typeface="Roboto" pitchFamily="34" charset="0"/>
                <a:ea typeface="Roboto" pitchFamily="34" charset="-122"/>
                <a:cs typeface="Roboto" pitchFamily="34" charset="-120"/>
              </a:rPr>
              <a:t>Customer Management </a:t>
            </a:r>
            <a:endParaRPr lang="en-US" sz="1400" dirty="0"/>
          </a:p>
        </p:txBody>
      </p:sp>
      <p:sp>
        <p:nvSpPr>
          <p:cNvPr id="9" name="Text 5"/>
          <p:cNvSpPr/>
          <p:nvPr/>
        </p:nvSpPr>
        <p:spPr>
          <a:xfrm>
            <a:off x="7270671" y="5057775"/>
            <a:ext cx="6725007" cy="293489"/>
          </a:xfrm>
          <a:prstGeom prst="rect">
            <a:avLst/>
          </a:prstGeom>
          <a:noFill/>
          <a:ln/>
        </p:spPr>
        <p:txBody>
          <a:bodyPr wrap="non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 Store detailed buyer information. </a:t>
            </a:r>
            <a:endParaRPr lang="en-US" sz="1400" dirty="0"/>
          </a:p>
        </p:txBody>
      </p:sp>
      <p:sp>
        <p:nvSpPr>
          <p:cNvPr id="10" name="Text 6"/>
          <p:cNvSpPr/>
          <p:nvPr/>
        </p:nvSpPr>
        <p:spPr>
          <a:xfrm>
            <a:off x="7270671" y="5516404"/>
            <a:ext cx="6725007" cy="293489"/>
          </a:xfrm>
          <a:prstGeom prst="rect">
            <a:avLst/>
          </a:prstGeom>
          <a:noFill/>
          <a:ln/>
        </p:spPr>
        <p:txBody>
          <a:bodyPr wrap="non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Facilitate customer relationship management (CRM).</a:t>
            </a:r>
            <a:endParaRPr lang="en-US" sz="1400" dirty="0"/>
          </a:p>
        </p:txBody>
      </p:sp>
      <p:sp>
        <p:nvSpPr>
          <p:cNvPr id="11" name="Text 7"/>
          <p:cNvSpPr/>
          <p:nvPr/>
        </p:nvSpPr>
        <p:spPr>
          <a:xfrm>
            <a:off x="7270671" y="5975033"/>
            <a:ext cx="6725007" cy="586978"/>
          </a:xfrm>
          <a:prstGeom prst="rect">
            <a:avLst/>
          </a:prstGeom>
          <a:noFill/>
          <a:ln/>
        </p:spPr>
        <p:txBody>
          <a:bodyPr wrap="square" lIns="0" tIns="0" rIns="0" bIns="0" rtlCol="0" anchor="t"/>
          <a:lstStyle/>
          <a:p>
            <a:pPr marL="0" indent="0" algn="l">
              <a:lnSpc>
                <a:spcPts val="2300"/>
              </a:lnSpc>
              <a:buNone/>
            </a:pPr>
            <a:r>
              <a:rPr lang="en-US" sz="1400" dirty="0">
                <a:solidFill>
                  <a:srgbClr val="CFD0D8"/>
                </a:solidFill>
                <a:latin typeface="Roboto" pitchFamily="34" charset="0"/>
                <a:ea typeface="Roboto" pitchFamily="34" charset="-122"/>
                <a:cs typeface="Roboto" pitchFamily="34" charset="-120"/>
              </a:rPr>
              <a:t> Enable quick customer lookup during invoice creation.   Enhance customer satisfaction and repeat business.</a:t>
            </a:r>
            <a:endParaRPr lang="en-US" sz="1400" dirty="0"/>
          </a:p>
        </p:txBody>
      </p:sp>
      <p:sp>
        <p:nvSpPr>
          <p:cNvPr id="12" name="Text 8"/>
          <p:cNvSpPr/>
          <p:nvPr/>
        </p:nvSpPr>
        <p:spPr>
          <a:xfrm>
            <a:off x="642223" y="6973729"/>
            <a:ext cx="13345954" cy="293489"/>
          </a:xfrm>
          <a:prstGeom prst="rect">
            <a:avLst/>
          </a:prstGeom>
          <a:noFill/>
          <a:ln/>
        </p:spPr>
        <p:txBody>
          <a:bodyPr wrap="none" lIns="0" tIns="0" rIns="0" bIns="0" rtlCol="0" anchor="t"/>
          <a:lstStyle/>
          <a:p>
            <a:pPr marL="0" indent="0" algn="l">
              <a:lnSpc>
                <a:spcPts val="2300"/>
              </a:lnSpc>
              <a:buNone/>
            </a:pPr>
            <a:endParaRPr lang="en-US" sz="1400" dirty="0"/>
          </a:p>
        </p:txBody>
      </p:sp>
      <p:sp>
        <p:nvSpPr>
          <p:cNvPr id="13" name="Text 9"/>
          <p:cNvSpPr/>
          <p:nvPr/>
        </p:nvSpPr>
        <p:spPr>
          <a:xfrm>
            <a:off x="642223" y="7473553"/>
            <a:ext cx="13345954" cy="293489"/>
          </a:xfrm>
          <a:prstGeom prst="rect">
            <a:avLst/>
          </a:prstGeom>
          <a:noFill/>
          <a:ln/>
        </p:spPr>
        <p:txBody>
          <a:bodyPr wrap="none" lIns="0" tIns="0" rIns="0" bIns="0" rtlCol="0" anchor="t"/>
          <a:lstStyle/>
          <a:p>
            <a:pPr marL="0" indent="0" algn="l">
              <a:lnSpc>
                <a:spcPts val="2300"/>
              </a:lnSpc>
              <a:buNone/>
            </a:pP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92662"/>
            <a:ext cx="11037213" cy="708779"/>
          </a:xfrm>
          <a:prstGeom prst="rect">
            <a:avLst/>
          </a:prstGeom>
          <a:noFill/>
          <a:ln/>
        </p:spPr>
        <p:txBody>
          <a:bodyPr wrap="none" lIns="0" tIns="0" rIns="0" bIns="0" rtlCol="0" anchor="t"/>
          <a:lstStyle/>
          <a:p>
            <a:pPr marL="0" indent="0" algn="l">
              <a:lnSpc>
                <a:spcPts val="5550"/>
              </a:lnSpc>
              <a:buNone/>
            </a:pPr>
            <a:r>
              <a:rPr lang="en-US" sz="4450" dirty="0">
                <a:solidFill>
                  <a:srgbClr val="FFFFFF"/>
                </a:solidFill>
                <a:latin typeface="Roboto Medium" pitchFamily="34" charset="0"/>
                <a:ea typeface="Roboto Medium" pitchFamily="34" charset="-122"/>
                <a:cs typeface="Roboto Medium" pitchFamily="34" charset="-120"/>
              </a:rPr>
              <a:t>Staff Management: Empowering Your Team</a:t>
            </a:r>
            <a:endParaRPr lang="en-US" sz="4450" dirty="0"/>
          </a:p>
        </p:txBody>
      </p:sp>
      <p:pic>
        <p:nvPicPr>
          <p:cNvPr id="3" name="Image 0" descr="preencoded.png"/>
          <p:cNvPicPr>
            <a:picLocks noChangeAspect="1"/>
          </p:cNvPicPr>
          <p:nvPr/>
        </p:nvPicPr>
        <p:blipFill>
          <a:blip r:embed="rId3"/>
          <a:stretch>
            <a:fillRect/>
          </a:stretch>
        </p:blipFill>
        <p:spPr>
          <a:xfrm>
            <a:off x="793790" y="2596753"/>
            <a:ext cx="5564862" cy="2876669"/>
          </a:xfrm>
          <a:prstGeom prst="rect">
            <a:avLst/>
          </a:prstGeom>
        </p:spPr>
      </p:pic>
      <p:sp>
        <p:nvSpPr>
          <p:cNvPr id="4" name="Text 1"/>
          <p:cNvSpPr/>
          <p:nvPr/>
        </p:nvSpPr>
        <p:spPr>
          <a:xfrm>
            <a:off x="793790" y="5728573"/>
            <a:ext cx="5564862"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6919674" y="2568416"/>
            <a:ext cx="4571881" cy="354330"/>
          </a:xfrm>
          <a:prstGeom prst="rect">
            <a:avLst/>
          </a:prstGeom>
          <a:noFill/>
          <a:ln/>
        </p:spPr>
        <p:txBody>
          <a:bodyPr wrap="none" lIns="0" tIns="0" rIns="0" bIns="0" rtlCol="0" anchor="t"/>
          <a:lstStyle/>
          <a:p>
            <a:pPr marL="0" indent="0" algn="l">
              <a:lnSpc>
                <a:spcPts val="2750"/>
              </a:lnSpc>
              <a:buNone/>
            </a:pPr>
            <a:r>
              <a:rPr lang="en-US" sz="2200" dirty="0">
                <a:solidFill>
                  <a:srgbClr val="FFFFFF"/>
                </a:solidFill>
                <a:latin typeface="Roboto Medium" pitchFamily="34" charset="0"/>
                <a:ea typeface="Roboto Medium" pitchFamily="34" charset="-122"/>
                <a:cs typeface="Roboto Medium" pitchFamily="34" charset="-120"/>
              </a:rPr>
              <a:t>Comprehensive Employee Oversight</a:t>
            </a:r>
            <a:endParaRPr lang="en-US" sz="2200" dirty="0"/>
          </a:p>
        </p:txBody>
      </p:sp>
      <p:sp>
        <p:nvSpPr>
          <p:cNvPr id="6" name="Text 3"/>
          <p:cNvSpPr/>
          <p:nvPr/>
        </p:nvSpPr>
        <p:spPr>
          <a:xfrm>
            <a:off x="6919674" y="3149560"/>
            <a:ext cx="6924437" cy="725805"/>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Staff Management module provides robust tools to handle your team effectively.</a:t>
            </a:r>
            <a:endParaRPr lang="en-US" sz="1750" dirty="0"/>
          </a:p>
        </p:txBody>
      </p:sp>
      <p:sp>
        <p:nvSpPr>
          <p:cNvPr id="7" name="Text 4"/>
          <p:cNvSpPr/>
          <p:nvPr/>
        </p:nvSpPr>
        <p:spPr>
          <a:xfrm>
            <a:off x="6919674" y="4079438"/>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Employee Information:</a:t>
            </a:r>
            <a:r>
              <a:rPr lang="en-US" sz="1750" dirty="0">
                <a:solidFill>
                  <a:srgbClr val="CFD0D8"/>
                </a:solidFill>
                <a:latin typeface="Roboto" pitchFamily="34" charset="0"/>
                <a:ea typeface="Roboto" pitchFamily="34" charset="-122"/>
                <a:cs typeface="Roboto" pitchFamily="34" charset="-120"/>
              </a:rPr>
              <a:t> Securely store all relevant staff details.</a:t>
            </a:r>
            <a:endParaRPr lang="en-US" sz="1750" dirty="0"/>
          </a:p>
        </p:txBody>
      </p:sp>
      <p:sp>
        <p:nvSpPr>
          <p:cNvPr id="8" name="Text 5"/>
          <p:cNvSpPr/>
          <p:nvPr/>
        </p:nvSpPr>
        <p:spPr>
          <a:xfrm>
            <a:off x="6919674" y="4521637"/>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Login Account Creation:</a:t>
            </a:r>
            <a:r>
              <a:rPr lang="en-US" sz="1750" dirty="0">
                <a:solidFill>
                  <a:srgbClr val="CFD0D8"/>
                </a:solidFill>
                <a:latin typeface="Roboto" pitchFamily="34" charset="0"/>
                <a:ea typeface="Roboto" pitchFamily="34" charset="-122"/>
                <a:cs typeface="Roboto" pitchFamily="34" charset="-120"/>
              </a:rPr>
              <a:t> Generate system access accounts for each employee.</a:t>
            </a:r>
            <a:endParaRPr lang="en-US" sz="1750" dirty="0"/>
          </a:p>
        </p:txBody>
      </p:sp>
      <p:sp>
        <p:nvSpPr>
          <p:cNvPr id="9" name="Text 6"/>
          <p:cNvSpPr/>
          <p:nvPr/>
        </p:nvSpPr>
        <p:spPr>
          <a:xfrm>
            <a:off x="6919674" y="5326737"/>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Role-Based Permissions:</a:t>
            </a:r>
            <a:r>
              <a:rPr lang="en-US" sz="1750" dirty="0">
                <a:solidFill>
                  <a:srgbClr val="CFD0D8"/>
                </a:solidFill>
                <a:latin typeface="Roboto" pitchFamily="34" charset="0"/>
                <a:ea typeface="Roboto" pitchFamily="34" charset="-122"/>
                <a:cs typeface="Roboto" pitchFamily="34" charset="-120"/>
              </a:rPr>
              <a:t> Assign "Admin" or "Staff" roles to control system access and functionalities.</a:t>
            </a:r>
            <a:endParaRPr lang="en-US" sz="1750" dirty="0"/>
          </a:p>
        </p:txBody>
      </p:sp>
      <p:sp>
        <p:nvSpPr>
          <p:cNvPr id="10" name="Text 7"/>
          <p:cNvSpPr/>
          <p:nvPr/>
        </p:nvSpPr>
        <p:spPr>
          <a:xfrm>
            <a:off x="6919674" y="6131838"/>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CFD0D8"/>
                </a:solidFill>
                <a:latin typeface="Roboto" pitchFamily="34" charset="0"/>
                <a:ea typeface="Roboto" pitchFamily="34" charset="-122"/>
                <a:cs typeface="Roboto" pitchFamily="34" charset="-120"/>
              </a:rPr>
              <a:t>Activity Tracking:</a:t>
            </a:r>
            <a:r>
              <a:rPr lang="en-US" sz="1750" dirty="0">
                <a:solidFill>
                  <a:srgbClr val="CFD0D8"/>
                </a:solidFill>
                <a:latin typeface="Roboto" pitchFamily="34" charset="0"/>
                <a:ea typeface="Roboto" pitchFamily="34" charset="-122"/>
                <a:cs typeface="Roboto" pitchFamily="34" charset="-120"/>
              </a:rPr>
              <a:t> Monitor employee actions within the system for accountability and oversight.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1645</Words>
  <Application>Microsoft Office PowerPoint</Application>
  <PresentationFormat>Custom</PresentationFormat>
  <Paragraphs>131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Roboto Medium</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ASUS</dc:creator>
  <cp:lastModifiedBy>thangnh006 thangnh006</cp:lastModifiedBy>
  <cp:revision>10</cp:revision>
  <dcterms:created xsi:type="dcterms:W3CDTF">2025-12-04T07:55:40Z</dcterms:created>
  <dcterms:modified xsi:type="dcterms:W3CDTF">2025-12-11T04:26:25Z</dcterms:modified>
</cp:coreProperties>
</file>